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715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12" Type="http://schemas.openxmlformats.org/officeDocument/2006/relationships/slide" Target="slides/slide7.xml"/><Relationship Id="rId2" Type="http://schemas.openxmlformats.org/officeDocument/2006/relationships/presProps" Target="presProps.xml"/><Relationship Id="rId13" Type="http://schemas.openxmlformats.org/officeDocument/2006/relationships/slide" Target="slides/slide8.xml"/><Relationship Id="rId1" Type="http://schemas.openxmlformats.org/officeDocument/2006/relationships/theme" Target="theme/theme3.xml"/><Relationship Id="rId10" Type="http://schemas.openxmlformats.org/officeDocument/2006/relationships/slide" Target="slides/slide5.xml"/><Relationship Id="rId4" Type="http://schemas.openxmlformats.org/officeDocument/2006/relationships/slideMaster" Target="slideMasters/slideMaster1.xml"/><Relationship Id="rId11" Type="http://schemas.openxmlformats.org/officeDocument/2006/relationships/slide" Target="slides/slide6.xml"/><Relationship Id="rId3" Type="http://schemas.openxmlformats.org/officeDocument/2006/relationships/tableStyles" Target="tableStyles.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Desi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600"/>
              </a:spcBef>
              <a:buClr>
                <a:schemeClr val="dk1"/>
              </a:buClr>
              <a:buSzPct val="100000"/>
              <a:buFont typeface="Arial"/>
              <a:buNone/>
            </a:pPr>
            <a:r>
              <a:rPr lang="en">
                <a:solidFill>
                  <a:schemeClr val="dk1"/>
                </a:solidFill>
              </a:rPr>
              <a:t>“Financial Permaculture” is the design and management of business and monetary systems that increase ecological health while meeting human needs. Creating a Financial Permaculture is a design endeavor towards circulating money locally, and finding innovative ways to promote trading and exchange systems that align with ecological patterns and boundaries.</a:t>
            </a:r>
          </a:p>
          <a:p>
            <a:pPr lvl="0" rtl="0">
              <a:spcBef>
                <a:spcPts val="600"/>
              </a:spcBef>
              <a:buClr>
                <a:schemeClr val="dk1"/>
              </a:buClr>
              <a:buFont typeface="Arial"/>
              <a:buNone/>
            </a:pPr>
            <a:r>
              <a:t/>
            </a:r>
            <a:endParaRPr>
              <a:solidFill>
                <a:schemeClr val="dk1"/>
              </a:solidFill>
            </a:endParaRPr>
          </a:p>
          <a:p>
            <a:pPr lvl="0" rtl="0">
              <a:lnSpc>
                <a:spcPct val="122727"/>
              </a:lnSpc>
              <a:spcBef>
                <a:spcPts val="0"/>
              </a:spcBef>
              <a:buClr>
                <a:schemeClr val="dk1"/>
              </a:buClr>
              <a:buSzPct val="100000"/>
              <a:buFont typeface="Arial"/>
              <a:buNone/>
            </a:pPr>
            <a:r>
              <a:rPr lang="en">
                <a:solidFill>
                  <a:schemeClr val="dk1"/>
                </a:solidFill>
              </a:rPr>
              <a:t>Financial Permaculture Institute’s Design Principles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Decentralization is better than centralization. The current financial system is linear and centralized, and is designed to continually further centralize power and wealth. We must find ways to decentralize power and wealth so that people within a given community can make well informed, well resourced, and locally appropriate decisions.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Participatory design is true democracy. By empowering people with the process and tools needed to take decision-making into their own hands, we tap into the wisdom and fresh thinking of previously unheard voices.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Land based businesses that use permaculture as a foundation of their design; production and distribution processes are the best investments and form the foundation of any viable long-term economy.</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Financial Intimacy creates closely knit and resilience communities.  Invest in local enterprise.  Invest in the dreams you share with friends, family and community.  Become a stakeholder in your vision for a better world.</a:t>
            </a:r>
          </a:p>
          <a:p>
            <a:pPr lvl="0" rtl="0">
              <a:spcBef>
                <a:spcPts val="600"/>
              </a:spcBef>
              <a:buClr>
                <a:schemeClr val="dk1"/>
              </a:buClr>
              <a:buFont typeface="Arial"/>
              <a:buNone/>
            </a:pPr>
            <a:r>
              <a:t/>
            </a:r>
            <a:endParaRPr>
              <a:solidFill>
                <a:schemeClr val="dk1"/>
              </a:solidFill>
            </a:endParaRPr>
          </a:p>
          <a:p>
            <a:pPr lvl="0" rtl="0">
              <a:spcBef>
                <a:spcPts val="600"/>
              </a:spcBef>
              <a:buClr>
                <a:schemeClr val="dk1"/>
              </a:buClr>
              <a:buSzPct val="91666"/>
              <a:buFont typeface="Arial"/>
              <a:buNone/>
            </a:pPr>
            <a:r>
              <a:rPr lang="en" sz="1200">
                <a:solidFill>
                  <a:schemeClr val="dk1"/>
                </a:solidFill>
              </a:rPr>
              <a:t>"Wild economics is the convergence of permaculture principles with gift economics," says Mark.Wild economics is where the growing movement to localise our lives meets with the emerging desire of people across the world to relate to each other in a much more inspiring and uplifting way. It is a form of economy that replicates and draws its inspiration from Nature, where people can share their gifts with each other in a way that adds fertility to both the Earth and their local communities. It is devoid of the notions of debt and credit which riddle modern human culture and which are entirely absent from the wilderness.</a:t>
            </a:r>
          </a:p>
          <a:p>
            <a:pPr lvl="0" rtl="0">
              <a:spcBef>
                <a:spcPts val="600"/>
              </a:spcBef>
              <a:buClr>
                <a:schemeClr val="dk1"/>
              </a:buClr>
              <a:buSzPct val="100000"/>
              <a:buFont typeface="Arial"/>
              <a:buNone/>
            </a:pPr>
            <a:r>
              <a:rPr lang="en">
                <a:solidFill>
                  <a:schemeClr val="dk1"/>
                </a:solidFill>
              </a:rPr>
              <a:t>“Financial Permaculture” is the design and management of business and monetary systems that increase ecological health while meeting human needs. Creating a Financial Permaculture is a design endeavor towards circulating money locally, and finding innovative ways to promote trading and exchange systems that align with ecological patterns and boundaries.</a:t>
            </a:r>
          </a:p>
          <a:p>
            <a:pPr lvl="0" rtl="0">
              <a:spcBef>
                <a:spcPts val="600"/>
              </a:spcBef>
              <a:buClr>
                <a:schemeClr val="dk1"/>
              </a:buClr>
              <a:buFont typeface="Arial"/>
              <a:buNone/>
            </a:pPr>
            <a:r>
              <a:t/>
            </a:r>
            <a:endParaRPr>
              <a:solidFill>
                <a:schemeClr val="dk1"/>
              </a:solidFill>
            </a:endParaRPr>
          </a:p>
          <a:p>
            <a:pPr lvl="0" rtl="0">
              <a:lnSpc>
                <a:spcPct val="122727"/>
              </a:lnSpc>
              <a:spcBef>
                <a:spcPts val="0"/>
              </a:spcBef>
              <a:buClr>
                <a:schemeClr val="dk1"/>
              </a:buClr>
              <a:buSzPct val="100000"/>
              <a:buFont typeface="Arial"/>
              <a:buNone/>
            </a:pPr>
            <a:r>
              <a:rPr lang="en">
                <a:solidFill>
                  <a:schemeClr val="dk1"/>
                </a:solidFill>
              </a:rPr>
              <a:t>Financial Permaculture Institute’s Design Principles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Decentralization is better than centralization. The current financial system is linear and centralized, and is designed to continually further centralize power and wealth. We must find ways to decentralize power and wealth so that people within a given community can make well informed, well resourced, and locally appropriate decisions.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Participatory design is true democracy. By empowering people with the process and tools needed to take decision-making into their own hands, we tap into the wisdom and fresh thinking of previously unheard voices.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Land based businesses that use permaculture as a foundation of their design; production and distribution processes are the best investments and form the foundation of any viable long-term economy.</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Financial Intimacy creates closely knit and resilience communities.  Invest in local enterprise.  Invest in the dreams you share with friends, family and community.  Become a stakeholder in your vision for a better world.</a:t>
            </a:r>
          </a:p>
          <a:p>
            <a:pPr lvl="0" rtl="0">
              <a:spcBef>
                <a:spcPts val="600"/>
              </a:spcBef>
              <a:buClr>
                <a:schemeClr val="dk1"/>
              </a:buClr>
              <a:buFont typeface="Arial"/>
              <a:buNone/>
            </a:pPr>
            <a:r>
              <a:t/>
            </a:r>
            <a:endParaRPr>
              <a:solidFill>
                <a:schemeClr val="dk1"/>
              </a:solidFill>
            </a:endParaRPr>
          </a:p>
          <a:p>
            <a:pPr lvl="0" rtl="0">
              <a:spcBef>
                <a:spcPts val="600"/>
              </a:spcBef>
              <a:buClr>
                <a:schemeClr val="dk1"/>
              </a:buClr>
              <a:buSzPct val="91666"/>
              <a:buFont typeface="Arial"/>
              <a:buNone/>
            </a:pPr>
            <a:r>
              <a:rPr lang="en" sz="1200">
                <a:solidFill>
                  <a:schemeClr val="dk1"/>
                </a:solidFill>
              </a:rPr>
              <a:t>"Wild economics is the convergence of permaculture principles with gift economics," says Mark.Wild economics is where the growing movement to localise our lives meets with the emerging desire of people across the world to relate to each other in a much more inspiring and uplifting way. It is a form of economy that replicates and draws its inspiration from Nature, where people can share their gifts with each other in a way that adds fertility to both the Earth and their local communities. It is devoid of the notions of debt and credit which riddle modern human culture and which are entirely absent from the wilderness.</a:t>
            </a:r>
          </a:p>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600"/>
              </a:spcBef>
              <a:buNone/>
            </a:pPr>
            <a:r>
              <a:rPr lang="en">
                <a:solidFill>
                  <a:schemeClr val="dk1"/>
                </a:solidFill>
              </a:rPr>
              <a:t>“Financial Permaculture” is the design and management of business and monetary systems that increase ecological health while meeting human needs. Creating a Financial Permaculture is a design endeavor towards circulating money locally, and finding innovative ways to promote trading and exchange systems that align with ecological patterns and boundaries.</a:t>
            </a:r>
          </a:p>
          <a:p>
            <a:pPr lvl="0" rtl="0">
              <a:spcBef>
                <a:spcPts val="600"/>
              </a:spcBef>
              <a:buNone/>
            </a:pPr>
            <a:r>
              <a:t/>
            </a:r>
            <a:endParaRPr>
              <a:solidFill>
                <a:schemeClr val="dk1"/>
              </a:solidFill>
            </a:endParaRPr>
          </a:p>
          <a:p>
            <a:pPr lvl="0" rtl="0">
              <a:lnSpc>
                <a:spcPct val="122727"/>
              </a:lnSpc>
              <a:spcBef>
                <a:spcPts val="0"/>
              </a:spcBef>
              <a:buNone/>
            </a:pPr>
            <a:r>
              <a:rPr lang="en">
                <a:solidFill>
                  <a:schemeClr val="dk1"/>
                </a:solidFill>
              </a:rPr>
              <a:t>Financial Permaculture Institute’s Design Principles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Decentralization is better than centralization. The current financial system is linear and centralized, and is designed to continually further centralize power and wealth. We must find ways to decentralize power and wealth so that people within a given community can make well informed, well resourced, and locally appropriate decisions.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Participatory design is true democracy. By empowering people with the process and tools needed to take decision-making into their own hands, we tap into the wisdom and fresh thinking of previously unheard voices.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Land based businesses that use permaculture as a foundation of their design; production and distribution processes are the best investments and form the foundation of any viable long-term economy.</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Financial Intimacy creates closely knit and resilience communities.  Invest in local enterprise.  Invest in the dreams you share with friends, family and community.  Become a stakeholder in your vision for a better world.</a:t>
            </a:r>
          </a:p>
          <a:p>
            <a:pPr lvl="0" rtl="0">
              <a:spcBef>
                <a:spcPts val="600"/>
              </a:spcBef>
              <a:buNone/>
            </a:pPr>
            <a:r>
              <a:t/>
            </a:r>
            <a:endParaRPr>
              <a:solidFill>
                <a:schemeClr val="dk1"/>
              </a:solidFill>
            </a:endParaRPr>
          </a:p>
          <a:p>
            <a:pPr lvl="0" rtl="0">
              <a:spcBef>
                <a:spcPts val="600"/>
              </a:spcBef>
              <a:buNone/>
            </a:pPr>
            <a:r>
              <a:rPr lang="en" sz="1200">
                <a:solidFill>
                  <a:schemeClr val="dk1"/>
                </a:solidFill>
              </a:rPr>
              <a:t>"Wild economics is the convergence of permaculture principles with gift economics," says Mark.Wild economics is where the growing movement to localise our lives meets with the emerging desire of people across the world to relate to each other in a much more inspiring and uplifting way. It is a form of economy that replicates and draws its inspiration from Nature, where people can share their gifts with each other in a way that adds fertility to both the Earth and their local communities. It is devoid of the notions of debt and credit which riddle modern human culture and which are entirely absent from the wilderness.</a:t>
            </a:r>
          </a:p>
          <a:p>
            <a:pPr lvl="0" rtl="0">
              <a:spcBef>
                <a:spcPts val="600"/>
              </a:spcBef>
              <a:buNone/>
            </a:pPr>
            <a:r>
              <a:rPr lang="en">
                <a:solidFill>
                  <a:schemeClr val="dk1"/>
                </a:solidFill>
              </a:rPr>
              <a:t>“Financial Permaculture” is the design and management of business and monetary systems that increase ecological health while meeting human needs. Creating a Financial Permaculture is a design endeavor towards circulating money locally, and finding innovative ways to promote trading and exchange systems that align with ecological patterns and boundaries.</a:t>
            </a:r>
          </a:p>
          <a:p>
            <a:pPr lvl="0" rtl="0">
              <a:spcBef>
                <a:spcPts val="600"/>
              </a:spcBef>
              <a:buNone/>
            </a:pPr>
            <a:r>
              <a:t/>
            </a:r>
            <a:endParaRPr>
              <a:solidFill>
                <a:schemeClr val="dk1"/>
              </a:solidFill>
            </a:endParaRPr>
          </a:p>
          <a:p>
            <a:pPr lvl="0" rtl="0">
              <a:lnSpc>
                <a:spcPct val="122727"/>
              </a:lnSpc>
              <a:spcBef>
                <a:spcPts val="0"/>
              </a:spcBef>
              <a:buNone/>
            </a:pPr>
            <a:r>
              <a:rPr lang="en">
                <a:solidFill>
                  <a:schemeClr val="dk1"/>
                </a:solidFill>
              </a:rPr>
              <a:t>Financial Permaculture Institute’s Design Principles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Decentralization is better than centralization. The current financial system is linear and centralized, and is designed to continually further centralize power and wealth. We must find ways to decentralize power and wealth so that people within a given community can make well informed, well resourced, and locally appropriate decisions.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Participatory design is true democracy. By empowering people with the process and tools needed to take decision-making into their own hands, we tap into the wisdom and fresh thinking of previously unheard voices.</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Land based businesses that use permaculture as a foundation of their design; production and distribution processes are the best investments and form the foundation of any viable long-term economy.</a:t>
            </a:r>
          </a:p>
          <a:p>
            <a:pPr indent="-298450" lvl="0" marL="457200" rtl="0">
              <a:lnSpc>
                <a:spcPct val="122727"/>
              </a:lnSpc>
              <a:spcBef>
                <a:spcPts val="0"/>
              </a:spcBef>
              <a:buClr>
                <a:schemeClr val="dk1"/>
              </a:buClr>
              <a:buSzPct val="100000"/>
              <a:buFont typeface="Arial"/>
              <a:buAutoNum type="arabicPeriod"/>
            </a:pPr>
            <a:r>
              <a:rPr lang="en">
                <a:solidFill>
                  <a:schemeClr val="dk1"/>
                </a:solidFill>
              </a:rPr>
              <a:t>Financial Intimacy creates closely knit and resilience communities.  Invest in local enterprise.  Invest in the dreams you share with friends, family and community.  Become a stakeholder in your vision for a better world.</a:t>
            </a:r>
          </a:p>
          <a:p>
            <a:pPr lvl="0" rtl="0">
              <a:spcBef>
                <a:spcPts val="600"/>
              </a:spcBef>
              <a:buNone/>
            </a:pPr>
            <a:r>
              <a:t/>
            </a:r>
            <a:endParaRPr>
              <a:solidFill>
                <a:schemeClr val="dk1"/>
              </a:solidFill>
            </a:endParaRPr>
          </a:p>
          <a:p>
            <a:pPr lvl="0" rtl="0">
              <a:spcBef>
                <a:spcPts val="600"/>
              </a:spcBef>
              <a:buNone/>
            </a:pPr>
            <a:r>
              <a:rPr lang="en" sz="1200">
                <a:solidFill>
                  <a:schemeClr val="dk1"/>
                </a:solidFill>
              </a:rPr>
              <a:t>"Wild economics is the convergence of permaculture principles with gift economics," says Mark.Wild economics is where the growing movement to localise our lives meets with the emerging desire of people across the world to relate to each other in a much more inspiring and uplifting way. It is a form of economy that replicates and draws its inspiration from Nature, where people can share their gifts with each other in a way that adds fertility to both the Earth and their local communities. It is devoid of the notions of debt and credit which riddle modern human culture and which are entirely absent from the wilderness.</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3155614"/>
            <a:ext cx="7772400" cy="871800"/>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759269"/>
            <a:ext cx="7772400" cy="12888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5277612"/>
            <a:ext cx="548699" cy="4370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333500"/>
            <a:ext cx="82296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5277612"/>
            <a:ext cx="548699" cy="4370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333500"/>
            <a:ext cx="39945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333500"/>
            <a:ext cx="39945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5277612"/>
            <a:ext cx="548699" cy="4370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5277612"/>
            <a:ext cx="548699" cy="4370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895899"/>
            <a:ext cx="8229600" cy="5771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5277612"/>
            <a:ext cx="548699" cy="4370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5277612"/>
            <a:ext cx="548699" cy="4370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09.jpg"/><Relationship Id="rId4" Type="http://schemas.openxmlformats.org/officeDocument/2006/relationships/slideLayout" Target="../slideLayouts/slideLayout3.xml"/><Relationship Id="rId3" Type="http://schemas.openxmlformats.org/officeDocument/2006/relationships/slideLayout" Target="../slideLayouts/slideLayout2.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theme" Target="../theme/theme1.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28864"/>
            <a:ext cx="8229600" cy="952499"/>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333500"/>
            <a:ext cx="8229600" cy="4139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5277612"/>
            <a:ext cx="548699" cy="437099"/>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youtube.com/v/TVS45dbNL-E" TargetMode="External"/><Relationship Id="rId5" Type="http://schemas.openxmlformats.org/officeDocument/2006/relationships/image" Target="../media/image0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00.jpg"/><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youtube.com/v/Wxc0wgbh_As" TargetMode="External"/><Relationship Id="rId5" Type="http://schemas.openxmlformats.org/officeDocument/2006/relationships/image" Target="../media/image0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7" Type="http://schemas.openxmlformats.org/officeDocument/2006/relationships/hyperlink" Target="https://www.youtube.com/watch?v=4Gjtoj1V35U" TargetMode="External"/><Relationship Id="rId16" Type="http://schemas.openxmlformats.org/officeDocument/2006/relationships/hyperlink" Target="https://www.youtube.com/watch?v=9U56O6LDyLQ" TargetMode="External"/><Relationship Id="rId15" Type="http://schemas.openxmlformats.org/officeDocument/2006/relationships/hyperlink" Target="https://www.youtube.com/watch?v=TVS45dbNL-E" TargetMode="External"/><Relationship Id="rId14" Type="http://schemas.openxmlformats.org/officeDocument/2006/relationships/hyperlink" Target="http://permacultureprinciples.com/downloads/Pc_Principles_Poster_EN.pdf" TargetMode="External"/><Relationship Id="rId2" Type="http://schemas.openxmlformats.org/officeDocument/2006/relationships/notesSlide" Target="../notesSlides/notesSlide16.xml"/><Relationship Id="rId12" Type="http://schemas.openxmlformats.org/officeDocument/2006/relationships/hyperlink" Target="http://permaculturesongs.com/" TargetMode="External"/><Relationship Id="rId13" Type="http://schemas.openxmlformats.org/officeDocument/2006/relationships/hyperlink" Target="http://www.permaculture.co.uk/articles/power-poetry-move-us-action" TargetMode="External"/><Relationship Id="rId1" Type="http://schemas.openxmlformats.org/officeDocument/2006/relationships/slideLayout" Target="../slideLayouts/slideLayout2.xml"/><Relationship Id="rId4" Type="http://schemas.openxmlformats.org/officeDocument/2006/relationships/hyperlink" Target="http://permacultureprinciples.com/" TargetMode="External"/><Relationship Id="rId10" Type="http://schemas.openxmlformats.org/officeDocument/2006/relationships/hyperlink" Target="http://www.permaculture.co.uk/articles/wild-economics-interview-mark-boyle" TargetMode="External"/><Relationship Id="rId3" Type="http://schemas.openxmlformats.org/officeDocument/2006/relationships/hyperlink" Target="http://www.hopedance.org/index.php/home/soul-news/996" TargetMode="External"/><Relationship Id="rId11" Type="http://schemas.openxmlformats.org/officeDocument/2006/relationships/hyperlink" Target="https://www.youtube.com/watch?v=Wxc0wgbh_As&amp;list=RDWxc0wgbh_As&amp;index=1" TargetMode="External"/><Relationship Id="rId9" Type="http://schemas.openxmlformats.org/officeDocument/2006/relationships/hyperlink" Target="http://emotionallandscapes.weebly.com/permaculture" TargetMode="External"/><Relationship Id="rId6" Type="http://schemas.openxmlformats.org/officeDocument/2006/relationships/hyperlink" Target="http://2014.financialpermaculture.com/finanacial-permaculture.html" TargetMode="External"/><Relationship Id="rId5" Type="http://schemas.openxmlformats.org/officeDocument/2006/relationships/hyperlink" Target="http://permaculturenews.org/2011/10/21/why-food-forests/" TargetMode="External"/><Relationship Id="rId8" Type="http://schemas.openxmlformats.org/officeDocument/2006/relationships/hyperlink" Target="http://www.financialpermaculture.org/" TargetMode="External"/><Relationship Id="rId7" Type="http://schemas.openxmlformats.org/officeDocument/2006/relationships/hyperlink" Target="http://www.perennialsolutions.org/financial-permaculture-organizing-communities-to-manage-resources-with-perennial-objectives-ends.html#artic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youtube.com/v/9U56O6LDyLQ" TargetMode="External"/><Relationship Id="rId5" Type="http://schemas.openxmlformats.org/officeDocument/2006/relationships/image" Target="../media/image0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hyperlink" Target="http://permaculturenews.org/2010/08/18/gm-crops-pesticides-and-the-poo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05.jpg"/><Relationship Id="rId3" Type="http://schemas.openxmlformats.org/officeDocument/2006/relationships/image" Target="../media/image10.jpg"/><Relationship Id="rId5"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331169"/>
            <a:ext cx="7772400" cy="1288800"/>
          </a:xfrm>
          <a:prstGeom prst="rect">
            <a:avLst/>
          </a:prstGeom>
        </p:spPr>
        <p:txBody>
          <a:bodyPr anchorCtr="0" anchor="b" bIns="91425" lIns="91425" rIns="91425" tIns="91425">
            <a:noAutofit/>
          </a:bodyPr>
          <a:lstStyle/>
          <a:p>
            <a:pPr lvl="0" rtl="0">
              <a:spcBef>
                <a:spcPts val="0"/>
              </a:spcBef>
              <a:buNone/>
            </a:pPr>
            <a:r>
              <a:rPr lang="en"/>
              <a:t>Permaculture</a:t>
            </a:r>
          </a:p>
        </p:txBody>
      </p:sp>
      <p:sp>
        <p:nvSpPr>
          <p:cNvPr id="31" name="Shape 31"/>
          <p:cNvSpPr txBox="1"/>
          <p:nvPr>
            <p:ph idx="1" type="subTitle"/>
          </p:nvPr>
        </p:nvSpPr>
        <p:spPr>
          <a:xfrm>
            <a:off x="685800" y="2619964"/>
            <a:ext cx="7772400" cy="871800"/>
          </a:xfrm>
          <a:prstGeom prst="rect">
            <a:avLst/>
          </a:prstGeom>
        </p:spPr>
        <p:txBody>
          <a:bodyPr anchorCtr="0" anchor="t" bIns="91425" lIns="91425" rIns="91425" tIns="91425">
            <a:noAutofit/>
          </a:bodyPr>
          <a:lstStyle/>
          <a:p>
            <a:pPr rtl="0">
              <a:spcBef>
                <a:spcPts val="0"/>
              </a:spcBef>
              <a:buNone/>
            </a:pPr>
            <a:r>
              <a:rPr lang="en"/>
              <a:t>Permanent + Culture</a:t>
            </a:r>
          </a:p>
          <a:p>
            <a:pPr lvl="0" rtl="0">
              <a:spcBef>
                <a:spcPts val="0"/>
              </a:spcBef>
              <a:buNone/>
            </a:pPr>
            <a:r>
              <a:rPr lang="en"/>
              <a:t>Permanent + Agriculture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0" y="-167675"/>
            <a:ext cx="9144000" cy="952499"/>
          </a:xfrm>
          <a:prstGeom prst="rect">
            <a:avLst/>
          </a:prstGeom>
        </p:spPr>
        <p:txBody>
          <a:bodyPr anchorCtr="0" anchor="b" bIns="91425" lIns="91425" rIns="91425" tIns="91425">
            <a:noAutofit/>
          </a:bodyPr>
          <a:lstStyle/>
          <a:p>
            <a:pPr algn="ctr">
              <a:spcBef>
                <a:spcPts val="0"/>
              </a:spcBef>
              <a:buNone/>
            </a:pPr>
            <a:r>
              <a:rPr lang="en" sz="2600"/>
              <a:t>Permaculture Design Applications: Energy and Policy</a:t>
            </a:r>
          </a:p>
        </p:txBody>
      </p:sp>
      <p:sp>
        <p:nvSpPr>
          <p:cNvPr id="89" name="Shape 89"/>
          <p:cNvSpPr txBox="1"/>
          <p:nvPr>
            <p:ph idx="1" type="body"/>
          </p:nvPr>
        </p:nvSpPr>
        <p:spPr>
          <a:xfrm>
            <a:off x="457200" y="877575"/>
            <a:ext cx="8229600" cy="4595700"/>
          </a:xfrm>
          <a:prstGeom prst="rect">
            <a:avLst/>
          </a:prstGeom>
        </p:spPr>
        <p:txBody>
          <a:bodyPr anchorCtr="0" anchor="t" bIns="91425" lIns="91425" rIns="91425" tIns="91425">
            <a:noAutofit/>
          </a:bodyPr>
          <a:lstStyle/>
          <a:p>
            <a:pPr rtl="0">
              <a:spcBef>
                <a:spcPts val="0"/>
              </a:spcBef>
              <a:buNone/>
            </a:pPr>
            <a:r>
              <a:rPr lang="en" sz="2400"/>
              <a:t>Biogeoregions:</a:t>
            </a:r>
            <a:r>
              <a:rPr lang="en" sz="1800"/>
              <a:t> Energy decisions and policies to be made based on biological, geological, and geographical aspects of the land. </a:t>
            </a:r>
          </a:p>
          <a:p>
            <a:pPr rtl="0">
              <a:spcBef>
                <a:spcPts val="0"/>
              </a:spcBef>
              <a:buNone/>
            </a:pPr>
            <a:r>
              <a:t/>
            </a:r>
            <a:endParaRPr sz="1800"/>
          </a:p>
          <a:p>
            <a:pPr rtl="0">
              <a:spcBef>
                <a:spcPts val="0"/>
              </a:spcBef>
              <a:buNone/>
            </a:pPr>
            <a:r>
              <a:rPr lang="en" sz="2400"/>
              <a:t>Fossil Fuel Free Landscapes: </a:t>
            </a:r>
            <a:r>
              <a:rPr lang="en" sz="1800"/>
              <a:t>Using fossil fuels to create landscapes that will no longer need fossil fuels </a:t>
            </a:r>
          </a:p>
          <a:p>
            <a:pPr rtl="0">
              <a:spcBef>
                <a:spcPts val="0"/>
              </a:spcBef>
              <a:buNone/>
            </a:pPr>
            <a:r>
              <a:t/>
            </a:r>
            <a:endParaRPr sz="1800"/>
          </a:p>
          <a:p>
            <a:pPr rtl="0">
              <a:spcBef>
                <a:spcPts val="0"/>
              </a:spcBef>
              <a:buNone/>
            </a:pPr>
            <a:r>
              <a:rPr lang="en" sz="2400"/>
              <a:t>Passive Systems:</a:t>
            </a:r>
            <a:r>
              <a:rPr lang="en" sz="1800"/>
              <a:t> Harnessing and creating as many passive systems for water and energy cycling as possible</a:t>
            </a:r>
          </a:p>
          <a:p>
            <a:pPr rtl="0">
              <a:spcBef>
                <a:spcPts val="0"/>
              </a:spcBef>
              <a:buNone/>
            </a:pPr>
            <a:r>
              <a:t/>
            </a:r>
            <a:endParaRPr sz="1800"/>
          </a:p>
          <a:p>
            <a:pPr>
              <a:spcBef>
                <a:spcPts val="0"/>
              </a:spcBef>
              <a:buNone/>
            </a:pPr>
            <a:r>
              <a:rPr lang="en" sz="2400"/>
              <a:t>Scaling Up:</a:t>
            </a:r>
            <a:r>
              <a:rPr lang="en" sz="1800"/>
              <a:t> In nature there is no scaling up except within a biogeoregion. We can design permaculture homes, farms, villages, towns, cities, and regions.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0" y="76194"/>
            <a:ext cx="8229600" cy="442799"/>
          </a:xfrm>
          <a:prstGeom prst="rect">
            <a:avLst/>
          </a:prstGeom>
        </p:spPr>
        <p:txBody>
          <a:bodyPr anchorCtr="0" anchor="b" bIns="91425" lIns="91425" rIns="91425" tIns="91425">
            <a:noAutofit/>
          </a:bodyPr>
          <a:lstStyle/>
          <a:p>
            <a:pPr>
              <a:spcBef>
                <a:spcPts val="0"/>
              </a:spcBef>
              <a:buNone/>
            </a:pPr>
            <a:r>
              <a:rPr lang="en" sz="2400"/>
              <a:t>Changing the World</a:t>
            </a:r>
          </a:p>
        </p:txBody>
      </p:sp>
      <p:sp>
        <p:nvSpPr>
          <p:cNvPr id="95" name="Shape 95">
            <a:hlinkClick r:id="rId4"/>
          </p:cNvPr>
          <p:cNvSpPr/>
          <p:nvPr/>
        </p:nvSpPr>
        <p:spPr>
          <a:xfrm>
            <a:off x="1103050" y="511575"/>
            <a:ext cx="6937899" cy="5203424"/>
          </a:xfrm>
          <a:prstGeom prst="rect">
            <a:avLst/>
          </a:prstGeom>
          <a:blipFill>
            <a:blip r:embed="rId5">
              <a:alphaModFix/>
            </a:blip>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264"/>
            <a:ext cx="8229600" cy="952499"/>
          </a:xfrm>
          <a:prstGeom prst="rect">
            <a:avLst/>
          </a:prstGeom>
        </p:spPr>
        <p:txBody>
          <a:bodyPr anchorCtr="0" anchor="b" bIns="91425" lIns="91425" rIns="91425" tIns="91425">
            <a:noAutofit/>
          </a:bodyPr>
          <a:lstStyle/>
          <a:p>
            <a:pPr>
              <a:spcBef>
                <a:spcPts val="0"/>
              </a:spcBef>
              <a:buNone/>
            </a:pPr>
            <a:r>
              <a:rPr lang="en"/>
              <a:t>My Permaculture Dream</a:t>
            </a:r>
          </a:p>
        </p:txBody>
      </p:sp>
      <p:sp>
        <p:nvSpPr>
          <p:cNvPr id="101" name="Shape 101"/>
          <p:cNvSpPr txBox="1"/>
          <p:nvPr>
            <p:ph idx="1" type="body"/>
          </p:nvPr>
        </p:nvSpPr>
        <p:spPr>
          <a:xfrm>
            <a:off x="457200" y="787650"/>
            <a:ext cx="8229600" cy="4139699"/>
          </a:xfrm>
          <a:prstGeom prst="rect">
            <a:avLst/>
          </a:prstGeom>
        </p:spPr>
        <p:txBody>
          <a:bodyPr anchorCtr="0" anchor="t" bIns="91425" lIns="91425" rIns="91425" tIns="91425">
            <a:noAutofit/>
          </a:bodyPr>
          <a:lstStyle/>
          <a:p>
            <a:pPr rtl="0">
              <a:spcBef>
                <a:spcPts val="0"/>
              </a:spcBef>
              <a:buNone/>
            </a:pPr>
            <a:r>
              <a:rPr lang="en"/>
              <a:t>Design for my </a:t>
            </a:r>
          </a:p>
          <a:p>
            <a:pPr>
              <a:spcBef>
                <a:spcPts val="0"/>
              </a:spcBef>
              <a:buNone/>
            </a:pPr>
            <a:r>
              <a:rPr lang="en"/>
              <a:t>land &amp; community</a:t>
            </a:r>
          </a:p>
        </p:txBody>
      </p:sp>
      <p:pic>
        <p:nvPicPr>
          <p:cNvPr id="102" name="Shape 102"/>
          <p:cNvPicPr preferRelativeResize="0"/>
          <p:nvPr/>
        </p:nvPicPr>
        <p:blipFill rotWithShape="1">
          <a:blip r:embed="rId3">
            <a:alphaModFix/>
          </a:blip>
          <a:srcRect b="5285" l="0" r="0" t="0"/>
          <a:stretch/>
        </p:blipFill>
        <p:spPr>
          <a:xfrm>
            <a:off x="0" y="2261175"/>
            <a:ext cx="9143997" cy="3453824"/>
          </a:xfrm>
          <a:prstGeom prst="rect">
            <a:avLst/>
          </a:prstGeom>
          <a:noFill/>
          <a:ln>
            <a:noFill/>
          </a:ln>
        </p:spPr>
      </p:pic>
      <p:pic>
        <p:nvPicPr>
          <p:cNvPr id="103" name="Shape 103"/>
          <p:cNvPicPr preferRelativeResize="0"/>
          <p:nvPr/>
        </p:nvPicPr>
        <p:blipFill>
          <a:blip r:embed="rId4">
            <a:alphaModFix/>
          </a:blip>
          <a:stretch>
            <a:fillRect/>
          </a:stretch>
        </p:blipFill>
        <p:spPr>
          <a:xfrm>
            <a:off x="5980248" y="0"/>
            <a:ext cx="3163752" cy="2261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1127903"/>
            <a:ext cx="8229600" cy="3217199"/>
          </a:xfrm>
          <a:prstGeom prst="rect">
            <a:avLst/>
          </a:prstGeom>
        </p:spPr>
        <p:txBody>
          <a:bodyPr anchorCtr="0" anchor="b" bIns="91425" lIns="91425" rIns="91425" tIns="91425">
            <a:noAutofit/>
          </a:bodyPr>
          <a:lstStyle/>
          <a:p>
            <a:pPr rtl="0">
              <a:spcBef>
                <a:spcPts val="0"/>
              </a:spcBef>
              <a:buNone/>
            </a:pPr>
            <a:r>
              <a:rPr lang="en"/>
              <a:t>Are we willing to make these deep lifestyle changes in our own lives? To jump out of the vicious cycle and live alternatively?</a:t>
            </a: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a:hlinkClick r:id="rId4"/>
          </p:cNvPr>
          <p:cNvSpPr/>
          <p:nvPr/>
        </p:nvSpPr>
        <p:spPr>
          <a:xfrm>
            <a:off x="762000" y="-33375"/>
            <a:ext cx="7620000" cy="5715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idx="1" type="body"/>
          </p:nvPr>
        </p:nvSpPr>
        <p:spPr>
          <a:xfrm>
            <a:off x="457200" y="1333500"/>
            <a:ext cx="8229600" cy="4139699"/>
          </a:xfrm>
          <a:prstGeom prst="rect">
            <a:avLst/>
          </a:prstGeom>
        </p:spPr>
        <p:txBody>
          <a:bodyPr anchorCtr="0" anchor="t" bIns="91425" lIns="91425" rIns="91425" tIns="91425">
            <a:noAutofit/>
          </a:bodyPr>
          <a:lstStyle/>
          <a:p>
            <a:pPr lvl="0" rtl="0">
              <a:lnSpc>
                <a:spcPct val="170000"/>
              </a:lnSpc>
              <a:spcBef>
                <a:spcPts val="0"/>
              </a:spcBef>
              <a:spcAft>
                <a:spcPts val="600"/>
              </a:spcAft>
              <a:buClr>
                <a:schemeClr val="dk1"/>
              </a:buClr>
              <a:buSzPct val="45833"/>
              <a:buFont typeface="Arial"/>
              <a:buNone/>
            </a:pPr>
            <a:r>
              <a:rPr lang="en" sz="2400">
                <a:solidFill>
                  <a:srgbClr val="FFFFFF"/>
                </a:solidFill>
              </a:rPr>
              <a:t>"Permaculture is revolution disguised as gardening."</a:t>
            </a:r>
          </a:p>
          <a:p>
            <a:pPr lvl="0" rtl="0" algn="r">
              <a:lnSpc>
                <a:spcPct val="170000"/>
              </a:lnSpc>
              <a:spcBef>
                <a:spcPts val="0"/>
              </a:spcBef>
              <a:spcAft>
                <a:spcPts val="600"/>
              </a:spcAft>
              <a:buClr>
                <a:schemeClr val="dk1"/>
              </a:buClr>
              <a:buSzPct val="61111"/>
              <a:buFont typeface="Arial"/>
              <a:buNone/>
            </a:pPr>
            <a:r>
              <a:rPr b="1" i="1" lang="en" sz="1800">
                <a:solidFill>
                  <a:srgbClr val="FFFFFF"/>
                </a:solidFill>
              </a:rPr>
              <a:t>Mike Feingold, a Permaculture Teacher at Findhorn</a:t>
            </a:r>
          </a:p>
          <a:p>
            <a:pPr rtl="0">
              <a:spcBef>
                <a:spcPts val="0"/>
              </a:spcBef>
              <a:buNone/>
            </a:pPr>
            <a:r>
              <a:t/>
            </a:r>
            <a:endParaRPr/>
          </a:p>
          <a:p>
            <a:pPr rtl="0">
              <a:spcBef>
                <a:spcPts val="0"/>
              </a:spcBef>
              <a:buNone/>
            </a:pPr>
            <a:r>
              <a:t/>
            </a:r>
            <a:endParaRPr/>
          </a:p>
          <a:p>
            <a:pPr rtl="0" algn="ctr">
              <a:spcBef>
                <a:spcPts val="0"/>
              </a:spcBef>
              <a:buNone/>
            </a:pPr>
            <a:r>
              <a:rPr lang="en" sz="2400"/>
              <a:t>Thank you!</a:t>
            </a:r>
          </a:p>
          <a:p>
            <a:pPr rtl="0" algn="ctr">
              <a:spcBef>
                <a:spcPts val="0"/>
              </a:spcBef>
              <a:buNone/>
            </a:pPr>
            <a:r>
              <a:t/>
            </a:r>
            <a:endParaRPr sz="2400"/>
          </a:p>
          <a:p>
            <a:pPr rtl="0" algn="r">
              <a:spcBef>
                <a:spcPts val="0"/>
              </a:spcBef>
              <a:buNone/>
            </a:pPr>
            <a:r>
              <a:rPr lang="en" sz="1800"/>
              <a:t>Anandi 29/05/15</a:t>
            </a:r>
          </a:p>
          <a:p>
            <a:pPr algn="r">
              <a:spcBef>
                <a:spcPts val="0"/>
              </a:spcBef>
              <a:buNone/>
            </a:pPr>
            <a:r>
              <a:rPr lang="en" sz="1800"/>
              <a:t>http://emotionallandscapes.weebly.com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28864"/>
            <a:ext cx="8229600" cy="952499"/>
          </a:xfrm>
          <a:prstGeom prst="rect">
            <a:avLst/>
          </a:prstGeom>
        </p:spPr>
        <p:txBody>
          <a:bodyPr anchorCtr="0" anchor="b" bIns="91425" lIns="91425" rIns="91425" tIns="91425">
            <a:noAutofit/>
          </a:bodyPr>
          <a:lstStyle/>
          <a:p>
            <a:pPr>
              <a:spcBef>
                <a:spcPts val="0"/>
              </a:spcBef>
              <a:buNone/>
            </a:pPr>
            <a:r>
              <a:rPr lang="en"/>
              <a:t>Links</a:t>
            </a:r>
          </a:p>
        </p:txBody>
      </p:sp>
      <p:sp>
        <p:nvSpPr>
          <p:cNvPr id="124" name="Shape 124"/>
          <p:cNvSpPr txBox="1"/>
          <p:nvPr>
            <p:ph idx="1" type="body"/>
          </p:nvPr>
        </p:nvSpPr>
        <p:spPr>
          <a:xfrm>
            <a:off x="149825" y="1333500"/>
            <a:ext cx="4409399" cy="4139699"/>
          </a:xfrm>
          <a:prstGeom prst="rect">
            <a:avLst/>
          </a:prstGeom>
        </p:spPr>
        <p:txBody>
          <a:bodyPr anchorCtr="0" anchor="t" bIns="91425" lIns="91425" rIns="91425" tIns="91425">
            <a:noAutofit/>
          </a:bodyPr>
          <a:lstStyle/>
          <a:p>
            <a:pPr rtl="0" algn="ctr">
              <a:spcBef>
                <a:spcPts val="0"/>
              </a:spcBef>
              <a:buNone/>
            </a:pPr>
            <a:r>
              <a:rPr lang="en" sz="2400"/>
              <a:t>Articles and Websites</a:t>
            </a:r>
          </a:p>
          <a:p>
            <a:pPr rtl="0" algn="ctr">
              <a:spcBef>
                <a:spcPts val="0"/>
              </a:spcBef>
              <a:buNone/>
            </a:pPr>
            <a:r>
              <a:t/>
            </a:r>
            <a:endParaRPr sz="1200"/>
          </a:p>
          <a:p>
            <a:pPr indent="-304800" lvl="0" marL="457200" rtl="0">
              <a:spcBef>
                <a:spcPts val="0"/>
              </a:spcBef>
              <a:buClr>
                <a:srgbClr val="FFFFFF"/>
              </a:buClr>
              <a:buSzPct val="100000"/>
              <a:buFont typeface="Arial"/>
              <a:buAutoNum type="arabicPeriod"/>
            </a:pPr>
            <a:r>
              <a:rPr lang="en" sz="1200" u="sng">
                <a:solidFill>
                  <a:srgbClr val="FFFFFF"/>
                </a:solidFill>
                <a:hlinkClick r:id="rId3"/>
              </a:rPr>
              <a:t>http://www.hopedance.org/index.php/home/soul-news/996</a:t>
            </a:r>
            <a:r>
              <a:rPr lang="en" sz="1200">
                <a:solidFill>
                  <a:srgbClr val="FFFFFF"/>
                </a:solidFill>
              </a:rPr>
              <a:t> </a:t>
            </a:r>
          </a:p>
          <a:p>
            <a:pPr indent="-304800" lvl="0" marL="457200" rtl="0">
              <a:spcBef>
                <a:spcPts val="0"/>
              </a:spcBef>
              <a:buClr>
                <a:srgbClr val="FFFFFF"/>
              </a:buClr>
              <a:buSzPct val="100000"/>
              <a:buFont typeface="Arial"/>
              <a:buAutoNum type="arabicPeriod"/>
            </a:pPr>
            <a:r>
              <a:rPr lang="en" sz="1200" u="sng">
                <a:solidFill>
                  <a:srgbClr val="FFFFFF"/>
                </a:solidFill>
                <a:hlinkClick r:id="rId4"/>
              </a:rPr>
              <a:t>http://permacultureprinciples.com/</a:t>
            </a:r>
          </a:p>
          <a:p>
            <a:pPr indent="-304800" lvl="0" marL="457200" rtl="0">
              <a:spcBef>
                <a:spcPts val="0"/>
              </a:spcBef>
              <a:buClr>
                <a:srgbClr val="FFFFFF"/>
              </a:buClr>
              <a:buSzPct val="100000"/>
              <a:buFont typeface="Arial"/>
              <a:buAutoNum type="arabicPeriod"/>
            </a:pPr>
            <a:r>
              <a:rPr lang="en" sz="1200" u="sng">
                <a:solidFill>
                  <a:srgbClr val="FFFFFF"/>
                </a:solidFill>
                <a:hlinkClick r:id="rId5"/>
              </a:rPr>
              <a:t>http://permaculturenews.org/2011/10/21/why-food-forests/</a:t>
            </a:r>
          </a:p>
          <a:p>
            <a:pPr indent="-304800" lvl="0" marL="457200" rtl="0">
              <a:spcBef>
                <a:spcPts val="0"/>
              </a:spcBef>
              <a:buClr>
                <a:srgbClr val="FFFFFF"/>
              </a:buClr>
              <a:buSzPct val="100000"/>
              <a:buFont typeface="Arial"/>
              <a:buAutoNum type="arabicPeriod"/>
            </a:pPr>
            <a:r>
              <a:rPr lang="en" sz="1200" u="sng">
                <a:solidFill>
                  <a:srgbClr val="FFFFFF"/>
                </a:solidFill>
                <a:hlinkClick r:id="rId6"/>
              </a:rPr>
              <a:t>http://2014.financialpermaculture.com/finanacial-permaculture.html</a:t>
            </a:r>
          </a:p>
          <a:p>
            <a:pPr indent="-304800" lvl="0" marL="457200" rtl="0">
              <a:spcBef>
                <a:spcPts val="0"/>
              </a:spcBef>
              <a:buClr>
                <a:srgbClr val="FFFFFF"/>
              </a:buClr>
              <a:buSzPct val="100000"/>
              <a:buFont typeface="Arial"/>
              <a:buAutoNum type="arabicPeriod"/>
            </a:pPr>
            <a:r>
              <a:rPr lang="en" sz="1200" u="sng">
                <a:solidFill>
                  <a:srgbClr val="FFFFFF"/>
                </a:solidFill>
                <a:hlinkClick r:id="rId7"/>
              </a:rPr>
              <a:t>http://www.perennialsolutions.org/financial-permaculture-organizing-communities-to-manage-resources-with-perennial-objectives-ends.html#article</a:t>
            </a:r>
          </a:p>
          <a:p>
            <a:pPr indent="-304800" lvl="0" marL="457200" rtl="0">
              <a:spcBef>
                <a:spcPts val="0"/>
              </a:spcBef>
              <a:buClr>
                <a:srgbClr val="FFFFFF"/>
              </a:buClr>
              <a:buSzPct val="100000"/>
              <a:buFont typeface="Arial"/>
              <a:buAutoNum type="arabicPeriod"/>
            </a:pPr>
            <a:r>
              <a:rPr lang="en" sz="1200" u="sng">
                <a:solidFill>
                  <a:srgbClr val="FFFFFF"/>
                </a:solidFill>
                <a:hlinkClick r:id="rId8"/>
              </a:rPr>
              <a:t>http://www.financialpermaculture.org/</a:t>
            </a:r>
          </a:p>
          <a:p>
            <a:pPr indent="-304800" lvl="0" marL="457200" rtl="0">
              <a:spcBef>
                <a:spcPts val="0"/>
              </a:spcBef>
              <a:buClr>
                <a:srgbClr val="FFFFFF"/>
              </a:buClr>
              <a:buSzPct val="100000"/>
              <a:buFont typeface="Arial"/>
              <a:buAutoNum type="arabicPeriod"/>
            </a:pPr>
            <a:r>
              <a:rPr lang="en" sz="1200" u="sng">
                <a:solidFill>
                  <a:srgbClr val="FFFFFF"/>
                </a:solidFill>
                <a:hlinkClick r:id="rId9"/>
              </a:rPr>
              <a:t>http://emotionallandscapes.weebly.com/permaculture</a:t>
            </a:r>
          </a:p>
          <a:p>
            <a:pPr indent="-304800" lvl="0" marL="457200" rtl="0">
              <a:spcBef>
                <a:spcPts val="0"/>
              </a:spcBef>
              <a:buClr>
                <a:srgbClr val="FFFFFF"/>
              </a:buClr>
              <a:buSzPct val="100000"/>
              <a:buFont typeface="Arial"/>
              <a:buAutoNum type="arabicPeriod"/>
            </a:pPr>
            <a:r>
              <a:rPr lang="en" sz="1200" u="sng">
                <a:solidFill>
                  <a:srgbClr val="FFFFFF"/>
                </a:solidFill>
                <a:hlinkClick r:id="rId10"/>
              </a:rPr>
              <a:t>http://www.permaculture.co.uk/articles/wild-economics-interview-mark-boyle</a:t>
            </a:r>
          </a:p>
          <a:p>
            <a:pPr rtl="0">
              <a:spcBef>
                <a:spcPts val="0"/>
              </a:spcBef>
              <a:buNone/>
            </a:pPr>
            <a:r>
              <a:t/>
            </a:r>
            <a:endParaRPr sz="1200"/>
          </a:p>
          <a:p>
            <a:pPr rtl="0">
              <a:spcBef>
                <a:spcPts val="0"/>
              </a:spcBef>
              <a:buNone/>
            </a:pPr>
            <a:r>
              <a:t/>
            </a:r>
            <a:endParaRPr sz="1200"/>
          </a:p>
          <a:p>
            <a:pPr rtl="0">
              <a:spcBef>
                <a:spcPts val="0"/>
              </a:spcBef>
              <a:buNone/>
            </a:pPr>
            <a:r>
              <a:t/>
            </a:r>
            <a:endParaRPr sz="1200"/>
          </a:p>
          <a:p>
            <a:pPr rtl="0">
              <a:spcBef>
                <a:spcPts val="0"/>
              </a:spcBef>
              <a:buNone/>
            </a:pPr>
            <a:r>
              <a:t/>
            </a:r>
            <a:endParaRPr sz="1200"/>
          </a:p>
          <a:p>
            <a:pPr rtl="0">
              <a:spcBef>
                <a:spcPts val="0"/>
              </a:spcBef>
              <a:buNone/>
            </a:pPr>
            <a:r>
              <a:t/>
            </a:r>
            <a:endParaRPr sz="1200"/>
          </a:p>
          <a:p>
            <a:pPr rtl="0">
              <a:spcBef>
                <a:spcPts val="0"/>
              </a:spcBef>
              <a:buNone/>
            </a:pPr>
            <a:r>
              <a:t/>
            </a:r>
            <a:endParaRPr sz="1200"/>
          </a:p>
          <a:p>
            <a:pPr>
              <a:spcBef>
                <a:spcPts val="0"/>
              </a:spcBef>
              <a:buNone/>
            </a:pPr>
            <a:r>
              <a:t/>
            </a:r>
            <a:endParaRPr sz="1200"/>
          </a:p>
        </p:txBody>
      </p:sp>
      <p:sp>
        <p:nvSpPr>
          <p:cNvPr id="125" name="Shape 125"/>
          <p:cNvSpPr txBox="1"/>
          <p:nvPr/>
        </p:nvSpPr>
        <p:spPr>
          <a:xfrm>
            <a:off x="4652100" y="1400700"/>
            <a:ext cx="4034700" cy="4005300"/>
          </a:xfrm>
          <a:prstGeom prst="rect">
            <a:avLst/>
          </a:prstGeom>
          <a:noFill/>
          <a:ln>
            <a:noFill/>
          </a:ln>
        </p:spPr>
        <p:txBody>
          <a:bodyPr anchorCtr="0" anchor="t" bIns="91425" lIns="91425" rIns="91425" tIns="91425">
            <a:noAutofit/>
          </a:bodyPr>
          <a:lstStyle/>
          <a:p>
            <a:pPr rtl="0" algn="ctr">
              <a:spcBef>
                <a:spcPts val="0"/>
              </a:spcBef>
              <a:buNone/>
            </a:pPr>
            <a:r>
              <a:rPr lang="en" sz="2400">
                <a:solidFill>
                  <a:srgbClr val="FFFFFF"/>
                </a:solidFill>
              </a:rPr>
              <a:t>Videos</a:t>
            </a:r>
          </a:p>
          <a:p>
            <a:pPr rtl="0" algn="ctr">
              <a:spcBef>
                <a:spcPts val="0"/>
              </a:spcBef>
              <a:buNone/>
            </a:pPr>
            <a:r>
              <a:t/>
            </a:r>
            <a:endParaRPr sz="2400">
              <a:solidFill>
                <a:srgbClr val="FFFFFF"/>
              </a:solidFill>
            </a:endParaRPr>
          </a:p>
          <a:p>
            <a:pPr indent="-304800" lvl="0" marL="457200" rtl="0">
              <a:spcBef>
                <a:spcPts val="0"/>
              </a:spcBef>
              <a:buClr>
                <a:srgbClr val="FFFFFF"/>
              </a:buClr>
              <a:buSzPct val="100000"/>
              <a:buFont typeface="Arial"/>
              <a:buAutoNum type="arabicPeriod"/>
            </a:pPr>
            <a:r>
              <a:rPr lang="en" sz="1200" u="sng">
                <a:solidFill>
                  <a:srgbClr val="FFFFFF"/>
                </a:solidFill>
                <a:hlinkClick r:id="rId11"/>
              </a:rPr>
              <a:t>https://www.youtube.com/watch?v=Wxc0wgbh_As&amp;list=RDWxc0wgbh_As&amp;index=1</a:t>
            </a:r>
          </a:p>
          <a:p>
            <a:pPr indent="-304800" lvl="0" marL="457200" rtl="0">
              <a:spcBef>
                <a:spcPts val="0"/>
              </a:spcBef>
              <a:buClr>
                <a:srgbClr val="FFFFFF"/>
              </a:buClr>
              <a:buSzPct val="100000"/>
              <a:buFont typeface="Arial"/>
              <a:buAutoNum type="arabicPeriod"/>
            </a:pPr>
            <a:r>
              <a:rPr lang="en" sz="1200" u="sng">
                <a:solidFill>
                  <a:srgbClr val="FFFFFF"/>
                </a:solidFill>
                <a:hlinkClick r:id="rId12"/>
              </a:rPr>
              <a:t>http://permaculturesongs.com/</a:t>
            </a:r>
          </a:p>
          <a:p>
            <a:pPr indent="-304800" lvl="0" marL="457200" rtl="0">
              <a:spcBef>
                <a:spcPts val="0"/>
              </a:spcBef>
              <a:buClr>
                <a:srgbClr val="FFFFFF"/>
              </a:buClr>
              <a:buSzPct val="100000"/>
              <a:buFont typeface="Arial"/>
              <a:buAutoNum type="arabicPeriod"/>
            </a:pPr>
            <a:r>
              <a:rPr lang="en" sz="1200" u="sng">
                <a:solidFill>
                  <a:srgbClr val="FFFFFF"/>
                </a:solidFill>
                <a:hlinkClick r:id="rId13"/>
              </a:rPr>
              <a:t>http://www.permaculture.co.uk/articles/power-poetry-move-us-action</a:t>
            </a:r>
          </a:p>
          <a:p>
            <a:pPr indent="-304800" lvl="0" marL="457200" rtl="0">
              <a:spcBef>
                <a:spcPts val="0"/>
              </a:spcBef>
              <a:buClr>
                <a:srgbClr val="FFFFFF"/>
              </a:buClr>
              <a:buSzPct val="100000"/>
              <a:buFont typeface="Arial"/>
              <a:buAutoNum type="arabicPeriod"/>
            </a:pPr>
            <a:r>
              <a:rPr lang="en" sz="1200" u="sng">
                <a:solidFill>
                  <a:srgbClr val="FFFFFF"/>
                </a:solidFill>
                <a:hlinkClick r:id="rId14"/>
              </a:rPr>
              <a:t>http://permacultureprinciples.com/downloads/Pc_Principles_Poster_EN.pdf</a:t>
            </a:r>
          </a:p>
          <a:p>
            <a:pPr indent="-304800" lvl="0" marL="457200" rtl="0">
              <a:spcBef>
                <a:spcPts val="0"/>
              </a:spcBef>
              <a:buClr>
                <a:srgbClr val="FFFFFF"/>
              </a:buClr>
              <a:buSzPct val="100000"/>
              <a:buFont typeface="Arial"/>
              <a:buAutoNum type="arabicPeriod"/>
            </a:pPr>
            <a:r>
              <a:rPr lang="en" sz="1200" u="sng">
                <a:solidFill>
                  <a:srgbClr val="FFFFFF"/>
                </a:solidFill>
                <a:hlinkClick r:id="rId15"/>
              </a:rPr>
              <a:t>https://www.youtube.com/watch?v=TVS45dbNL-E</a:t>
            </a:r>
          </a:p>
          <a:p>
            <a:pPr indent="-304800" lvl="0" marL="457200" rtl="0">
              <a:spcBef>
                <a:spcPts val="0"/>
              </a:spcBef>
              <a:buClr>
                <a:srgbClr val="FFFFFF"/>
              </a:buClr>
              <a:buSzPct val="100000"/>
              <a:buFont typeface="Arial"/>
              <a:buAutoNum type="arabicPeriod"/>
            </a:pPr>
            <a:r>
              <a:rPr lang="en" sz="1200" u="sng">
                <a:solidFill>
                  <a:srgbClr val="FFFFFF"/>
                </a:solidFill>
                <a:hlinkClick r:id="rId16"/>
              </a:rPr>
              <a:t>https://www.youtube.com/watch?v=9U56O6LDyLQ</a:t>
            </a:r>
          </a:p>
          <a:p>
            <a:pPr indent="-304800" lvl="0" marL="457200" rtl="0">
              <a:spcBef>
                <a:spcPts val="0"/>
              </a:spcBef>
              <a:buClr>
                <a:srgbClr val="FFFFFF"/>
              </a:buClr>
              <a:buSzPct val="100000"/>
              <a:buFont typeface="Arial"/>
              <a:buAutoNum type="arabicPeriod"/>
            </a:pPr>
            <a:r>
              <a:rPr lang="en" sz="1200" u="sng">
                <a:solidFill>
                  <a:srgbClr val="FFFFFF"/>
                </a:solidFill>
                <a:hlinkClick r:id="rId17"/>
              </a:rPr>
              <a:t>https://www.youtube.com/watch?v=4Gjtoj1V35U</a:t>
            </a:r>
          </a:p>
          <a:p>
            <a:pPr rtl="0">
              <a:spcBef>
                <a:spcPts val="0"/>
              </a:spcBef>
              <a:buNone/>
            </a:pPr>
            <a:r>
              <a:t/>
            </a:r>
            <a:endParaRPr>
              <a:solidFill>
                <a:srgbClr val="FFFFFF"/>
              </a:solidFill>
            </a:endParaRPr>
          </a:p>
          <a:p>
            <a:pPr>
              <a:spcBef>
                <a:spcPts val="0"/>
              </a:spcBef>
              <a:buNone/>
            </a:pPr>
            <a:r>
              <a:t/>
            </a:r>
            <a:endParaRPr>
              <a:solidFill>
                <a:srgbClr val="FFFFFF"/>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idx="1" type="body"/>
          </p:nvPr>
        </p:nvSpPr>
        <p:spPr>
          <a:xfrm>
            <a:off x="457200" y="1333500"/>
            <a:ext cx="8229600" cy="4139699"/>
          </a:xfrm>
          <a:prstGeom prst="rect">
            <a:avLst/>
          </a:prstGeom>
        </p:spPr>
        <p:txBody>
          <a:bodyPr anchorCtr="0" anchor="t" bIns="91425" lIns="91425" rIns="91425" tIns="91425">
            <a:noAutofit/>
          </a:bodyPr>
          <a:lstStyle/>
          <a:p>
            <a:pPr>
              <a:spcBef>
                <a:spcPts val="0"/>
              </a:spcBef>
              <a:buNone/>
            </a:pPr>
            <a:r>
              <a:t/>
            </a:r>
            <a:endParaRPr/>
          </a:p>
        </p:txBody>
      </p:sp>
      <p:sp>
        <p:nvSpPr>
          <p:cNvPr id="37" name="Shape 37">
            <a:hlinkClick r:id="rId4"/>
          </p:cNvPr>
          <p:cNvSpPr/>
          <p:nvPr/>
        </p:nvSpPr>
        <p:spPr>
          <a:xfrm>
            <a:off x="0" y="0"/>
            <a:ext cx="9144000" cy="5715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457200" y="228864"/>
            <a:ext cx="8229600" cy="952499"/>
          </a:xfrm>
          <a:prstGeom prst="rect">
            <a:avLst/>
          </a:prstGeom>
        </p:spPr>
        <p:txBody>
          <a:bodyPr anchorCtr="0" anchor="b" bIns="91425" lIns="91425" rIns="91425" tIns="91425">
            <a:noAutofit/>
          </a:bodyPr>
          <a:lstStyle/>
          <a:p>
            <a:pPr>
              <a:spcBef>
                <a:spcPts val="0"/>
              </a:spcBef>
              <a:buNone/>
            </a:pPr>
            <a:r>
              <a:rPr lang="en"/>
              <a:t>Permaculture Core Ethics</a:t>
            </a:r>
          </a:p>
        </p:txBody>
      </p:sp>
      <p:sp>
        <p:nvSpPr>
          <p:cNvPr id="43" name="Shape 43"/>
          <p:cNvSpPr txBox="1"/>
          <p:nvPr>
            <p:ph idx="1" type="body"/>
          </p:nvPr>
        </p:nvSpPr>
        <p:spPr>
          <a:xfrm>
            <a:off x="-281250" y="1575300"/>
            <a:ext cx="8229600" cy="4139699"/>
          </a:xfrm>
          <a:prstGeom prst="rect">
            <a:avLst/>
          </a:prstGeom>
        </p:spPr>
        <p:txBody>
          <a:bodyPr anchorCtr="0" anchor="t" bIns="91425" lIns="91425" rIns="91425" tIns="91425">
            <a:noAutofit/>
          </a:bodyPr>
          <a:lstStyle/>
          <a:p>
            <a:pPr indent="-381000" lvl="1" marL="914400" rtl="0">
              <a:spcBef>
                <a:spcPts val="0"/>
              </a:spcBef>
              <a:buClr>
                <a:schemeClr val="lt1"/>
              </a:buClr>
              <a:buSzPct val="80000"/>
              <a:buFont typeface="Arial"/>
              <a:buChar char="○"/>
            </a:pPr>
            <a:r>
              <a:rPr lang="en"/>
              <a:t>Care for Earth</a:t>
            </a:r>
          </a:p>
          <a:p>
            <a:pPr lvl="0" rtl="0">
              <a:spcBef>
                <a:spcPts val="0"/>
              </a:spcBef>
              <a:buNone/>
            </a:pPr>
            <a:r>
              <a:t/>
            </a:r>
            <a:endParaRPr/>
          </a:p>
          <a:p>
            <a:pPr indent="-381000" lvl="1" marL="914400" rtl="0">
              <a:spcBef>
                <a:spcPts val="0"/>
              </a:spcBef>
              <a:buClr>
                <a:schemeClr val="lt1"/>
              </a:buClr>
              <a:buSzPct val="80000"/>
              <a:buFont typeface="Arial"/>
              <a:buChar char="○"/>
            </a:pPr>
            <a:r>
              <a:rPr lang="en"/>
              <a:t>Care for People</a:t>
            </a:r>
          </a:p>
          <a:p>
            <a:pPr lvl="0" rtl="0">
              <a:spcBef>
                <a:spcPts val="0"/>
              </a:spcBef>
              <a:buNone/>
            </a:pPr>
            <a:r>
              <a:t/>
            </a:r>
            <a:endParaRPr/>
          </a:p>
          <a:p>
            <a:pPr indent="-381000" lvl="1" marL="914400" rtl="0">
              <a:spcBef>
                <a:spcPts val="0"/>
              </a:spcBef>
              <a:buClr>
                <a:schemeClr val="lt1"/>
              </a:buClr>
              <a:buSzPct val="80000"/>
              <a:buFont typeface="Arial"/>
              <a:buChar char="○"/>
            </a:pPr>
            <a:r>
              <a:rPr lang="en"/>
              <a:t>Limit Consumption/Fair Share</a:t>
            </a:r>
          </a:p>
          <a:p>
            <a:pPr lvl="0" rtl="0">
              <a:spcBef>
                <a:spcPts val="0"/>
              </a:spcBef>
              <a:buNone/>
            </a:pPr>
            <a:r>
              <a:t/>
            </a:r>
            <a:endParaRPr/>
          </a:p>
          <a:p>
            <a:pPr indent="0" lvl="0" marL="457200" rtl="0">
              <a:spcBef>
                <a:spcPts val="0"/>
              </a:spcBef>
              <a:buNone/>
            </a:pPr>
            <a:r>
              <a:t/>
            </a:r>
            <a:endParaRPr/>
          </a:p>
          <a:p>
            <a:pPr rtl="0">
              <a:spcBef>
                <a:spcPts val="0"/>
              </a:spcBef>
              <a:buNone/>
            </a:pPr>
            <a:r>
              <a:rPr lang="en"/>
              <a:t>	</a:t>
            </a:r>
          </a:p>
          <a:p>
            <a:pPr>
              <a:spcBef>
                <a:spcPts val="0"/>
              </a:spcBef>
              <a:buNone/>
            </a:pPr>
            <a:r>
              <a:rPr lang="en"/>
              <a:t>	</a:t>
            </a:r>
          </a:p>
        </p:txBody>
      </p:sp>
      <p:pic>
        <p:nvPicPr>
          <p:cNvPr id="44" name="Shape 44"/>
          <p:cNvPicPr preferRelativeResize="0"/>
          <p:nvPr/>
        </p:nvPicPr>
        <p:blipFill>
          <a:blip r:embed="rId3">
            <a:alphaModFix/>
          </a:blip>
          <a:stretch>
            <a:fillRect/>
          </a:stretch>
        </p:blipFill>
        <p:spPr>
          <a:xfrm>
            <a:off x="4805300" y="1276350"/>
            <a:ext cx="4003574" cy="3382124"/>
          </a:xfrm>
          <a:prstGeom prst="rect">
            <a:avLst/>
          </a:prstGeom>
          <a:noFill/>
          <a:ln>
            <a:noFill/>
          </a:ln>
        </p:spPr>
      </p:pic>
      <p:sp>
        <p:nvSpPr>
          <p:cNvPr id="45" name="Shape 45"/>
          <p:cNvSpPr txBox="1"/>
          <p:nvPr/>
        </p:nvSpPr>
        <p:spPr>
          <a:xfrm>
            <a:off x="4805300" y="1276350"/>
            <a:ext cx="6164400" cy="719100"/>
          </a:xfrm>
          <a:prstGeom prst="rect">
            <a:avLst/>
          </a:prstGeom>
          <a:noFill/>
          <a:ln>
            <a:noFill/>
          </a:ln>
        </p:spPr>
        <p:txBody>
          <a:bodyPr anchorCtr="0" anchor="t" bIns="91425" lIns="91425" rIns="91425" tIns="91425">
            <a:noAutofit/>
          </a:bodyPr>
          <a:lstStyle/>
          <a:p>
            <a:pPr>
              <a:spcBef>
                <a:spcPts val="0"/>
              </a:spcBef>
              <a:buNone/>
            </a:pPr>
            <a:r>
              <a:rPr lang="en"/>
              <a:t>Design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title"/>
          </p:nvPr>
        </p:nvSpPr>
        <p:spPr>
          <a:xfrm>
            <a:off x="457200" y="-152135"/>
            <a:ext cx="8229600" cy="952499"/>
          </a:xfrm>
          <a:prstGeom prst="rect">
            <a:avLst/>
          </a:prstGeom>
        </p:spPr>
        <p:txBody>
          <a:bodyPr anchorCtr="0" anchor="b" bIns="91425" lIns="91425" rIns="91425" tIns="91425">
            <a:noAutofit/>
          </a:bodyPr>
          <a:lstStyle/>
          <a:p>
            <a:pPr rtl="0">
              <a:spcBef>
                <a:spcPts val="0"/>
              </a:spcBef>
              <a:buNone/>
            </a:pPr>
            <a:r>
              <a:rPr lang="en"/>
              <a:t>Permaculture</a:t>
            </a:r>
          </a:p>
        </p:txBody>
      </p:sp>
      <p:sp>
        <p:nvSpPr>
          <p:cNvPr id="51" name="Shape 51"/>
          <p:cNvSpPr txBox="1"/>
          <p:nvPr>
            <p:ph idx="1" type="body"/>
          </p:nvPr>
        </p:nvSpPr>
        <p:spPr>
          <a:xfrm>
            <a:off x="232200" y="713175"/>
            <a:ext cx="8679599" cy="4905600"/>
          </a:xfrm>
          <a:prstGeom prst="rect">
            <a:avLst/>
          </a:prstGeom>
          <a:solidFill>
            <a:srgbClr val="F3F3F3"/>
          </a:solidFill>
        </p:spPr>
        <p:txBody>
          <a:bodyPr anchorCtr="0" anchor="t" bIns="91425" lIns="91425" rIns="91425" tIns="91425">
            <a:noAutofit/>
          </a:bodyPr>
          <a:lstStyle/>
          <a:p>
            <a:pPr lvl="0" rtl="0">
              <a:spcBef>
                <a:spcPts val="0"/>
              </a:spcBef>
              <a:buNone/>
            </a:pPr>
            <a:r>
              <a:rPr lang="en" sz="1800">
                <a:solidFill>
                  <a:srgbClr val="000000"/>
                </a:solidFill>
              </a:rPr>
              <a:t>Permaculture integrates people into Nature's design. A permaculture design </a:t>
            </a:r>
            <a:r>
              <a:rPr b="1" lang="en" sz="2000">
                <a:solidFill>
                  <a:srgbClr val="000000"/>
                </a:solidFill>
              </a:rPr>
              <a:t>provides us with</a:t>
            </a:r>
            <a:r>
              <a:rPr b="1" lang="en" sz="1800">
                <a:solidFill>
                  <a:srgbClr val="000000"/>
                </a:solidFill>
              </a:rPr>
              <a:t> </a:t>
            </a:r>
            <a:r>
              <a:rPr b="1" lang="en" sz="2000">
                <a:solidFill>
                  <a:srgbClr val="000000"/>
                </a:solidFill>
              </a:rPr>
              <a:t>shelter, food, water, income, community and aesthetic and spiritual fulfillmen</a:t>
            </a:r>
            <a:r>
              <a:rPr b="1" lang="en" sz="1800">
                <a:solidFill>
                  <a:srgbClr val="000000"/>
                </a:solidFill>
              </a:rPr>
              <a:t>t</a:t>
            </a:r>
            <a:r>
              <a:rPr lang="en" sz="1800">
                <a:solidFill>
                  <a:srgbClr val="000000"/>
                </a:solidFill>
              </a:rPr>
              <a:t> within a balanced and healthy biological community.</a:t>
            </a:r>
          </a:p>
          <a:p>
            <a:pPr lvl="0" rtl="0">
              <a:spcBef>
                <a:spcPts val="0"/>
              </a:spcBef>
              <a:buNone/>
            </a:pPr>
            <a:r>
              <a:t/>
            </a:r>
            <a:endParaRPr sz="1800">
              <a:solidFill>
                <a:srgbClr val="000000"/>
              </a:solidFill>
            </a:endParaRPr>
          </a:p>
          <a:p>
            <a:pPr lvl="0" rtl="0">
              <a:spcBef>
                <a:spcPts val="0"/>
              </a:spcBef>
              <a:buNone/>
            </a:pPr>
            <a:r>
              <a:rPr lang="en" sz="1800">
                <a:solidFill>
                  <a:srgbClr val="000000"/>
                </a:solidFill>
              </a:rPr>
              <a:t>Permaculture is Applied Science and Ecology; </a:t>
            </a:r>
            <a:r>
              <a:rPr b="1" lang="en" sz="2000">
                <a:solidFill>
                  <a:srgbClr val="000000"/>
                </a:solidFill>
              </a:rPr>
              <a:t>Ethical design of human systems</a:t>
            </a:r>
            <a:r>
              <a:rPr lang="en" sz="1800">
                <a:solidFill>
                  <a:srgbClr val="000000"/>
                </a:solidFill>
              </a:rPr>
              <a:t> for a sustainable future. It offers practical solutions to the global environmental and cultural crises we now face.</a:t>
            </a:r>
          </a:p>
          <a:p>
            <a:pPr lvl="0" rtl="0">
              <a:spcBef>
                <a:spcPts val="0"/>
              </a:spcBef>
              <a:buNone/>
            </a:pPr>
            <a:r>
              <a:t/>
            </a:r>
            <a:endParaRPr sz="1800">
              <a:solidFill>
                <a:srgbClr val="000000"/>
              </a:solidFill>
            </a:endParaRPr>
          </a:p>
          <a:p>
            <a:pPr lvl="0" rtl="0">
              <a:spcBef>
                <a:spcPts val="0"/>
              </a:spcBef>
              <a:buNone/>
            </a:pPr>
            <a:r>
              <a:rPr lang="en" sz="1800">
                <a:solidFill>
                  <a:srgbClr val="000000"/>
                </a:solidFill>
              </a:rPr>
              <a:t>Permaculture (Permanent Culture) is the </a:t>
            </a:r>
            <a:r>
              <a:rPr b="1" lang="en" sz="2000">
                <a:solidFill>
                  <a:srgbClr val="000000"/>
                </a:solidFill>
              </a:rPr>
              <a:t>conscious design and co-creative evolution</a:t>
            </a:r>
            <a:r>
              <a:rPr lang="en" sz="1800">
                <a:solidFill>
                  <a:srgbClr val="000000"/>
                </a:solidFill>
              </a:rPr>
              <a:t> of agriculturally productive ecosystems and </a:t>
            </a:r>
            <a:r>
              <a:rPr b="1" lang="en" sz="2000">
                <a:solidFill>
                  <a:srgbClr val="000000"/>
                </a:solidFill>
              </a:rPr>
              <a:t>cooperative and economically just social systems</a:t>
            </a:r>
            <a:r>
              <a:rPr b="1" lang="en" sz="1800">
                <a:solidFill>
                  <a:srgbClr val="000000"/>
                </a:solidFill>
              </a:rPr>
              <a:t> </a:t>
            </a:r>
            <a:r>
              <a:rPr lang="en" sz="1800">
                <a:solidFill>
                  <a:srgbClr val="000000"/>
                </a:solidFill>
              </a:rPr>
              <a:t>which have the diversity, stability and </a:t>
            </a:r>
            <a:r>
              <a:rPr b="1" lang="en" sz="2000">
                <a:solidFill>
                  <a:srgbClr val="000000"/>
                </a:solidFill>
              </a:rPr>
              <a:t>resilience of 'natural' systems.</a:t>
            </a:r>
            <a:r>
              <a:rPr lang="en" sz="2000">
                <a:solidFill>
                  <a:srgbClr val="000000"/>
                </a:solidFill>
              </a:rPr>
              <a:t> </a:t>
            </a:r>
            <a:r>
              <a:rPr lang="en" sz="1800">
                <a:solidFill>
                  <a:srgbClr val="000000"/>
                </a:solidFill>
              </a:rPr>
              <a:t>The practice and development of</a:t>
            </a:r>
            <a:r>
              <a:rPr b="1" lang="en" sz="1800">
                <a:solidFill>
                  <a:srgbClr val="000000"/>
                </a:solidFill>
              </a:rPr>
              <a:t> </a:t>
            </a:r>
            <a:r>
              <a:rPr b="1" lang="en" sz="2000">
                <a:solidFill>
                  <a:srgbClr val="000000"/>
                </a:solidFill>
              </a:rPr>
              <a:t>liberating mental, emotional and spiritual ways of being.</a:t>
            </a:r>
            <a:r>
              <a:rPr lang="en" sz="2000">
                <a:solidFill>
                  <a:srgbClr val="000000"/>
                </a:solidFill>
              </a:rPr>
              <a:t> </a:t>
            </a:r>
            <a:r>
              <a:rPr lang="en" sz="1800">
                <a:solidFill>
                  <a:srgbClr val="000000"/>
                </a:solidFill>
              </a:rPr>
              <a:t>It seeks to provide a sustainable and secure place for living things on this earth.</a:t>
            </a:r>
          </a:p>
          <a:p>
            <a:pPr lvl="0" rtl="0">
              <a:spcBef>
                <a:spcPts val="0"/>
              </a:spcBef>
              <a:buNone/>
            </a:pPr>
            <a:r>
              <a:t/>
            </a:r>
            <a:endParaRPr sz="1400">
              <a:solidFill>
                <a:schemeClr val="dk1"/>
              </a:solidFill>
            </a:endParaRPr>
          </a:p>
          <a:p>
            <a:pPr>
              <a:spcBef>
                <a:spcPts val="0"/>
              </a:spcBef>
              <a:buNone/>
            </a:pPr>
            <a:r>
              <a:t/>
            </a:r>
            <a:endParaRPr sz="110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457200" y="264"/>
            <a:ext cx="8229600" cy="952499"/>
          </a:xfrm>
          <a:prstGeom prst="rect">
            <a:avLst/>
          </a:prstGeom>
        </p:spPr>
        <p:txBody>
          <a:bodyPr anchorCtr="0" anchor="b" bIns="91425" lIns="91425" rIns="91425" tIns="91425">
            <a:noAutofit/>
          </a:bodyPr>
          <a:lstStyle/>
          <a:p>
            <a:pPr lvl="0" rtl="0">
              <a:spcBef>
                <a:spcPts val="0"/>
              </a:spcBef>
              <a:buNone/>
            </a:pPr>
            <a:r>
              <a:rPr lang="en"/>
              <a:t>Permaculture</a:t>
            </a:r>
          </a:p>
        </p:txBody>
      </p:sp>
      <p:sp>
        <p:nvSpPr>
          <p:cNvPr id="57" name="Shape 57"/>
          <p:cNvSpPr txBox="1"/>
          <p:nvPr>
            <p:ph idx="1" type="body"/>
          </p:nvPr>
        </p:nvSpPr>
        <p:spPr>
          <a:xfrm>
            <a:off x="246150" y="1291550"/>
            <a:ext cx="8679599" cy="3124799"/>
          </a:xfrm>
          <a:prstGeom prst="rect">
            <a:avLst/>
          </a:prstGeom>
          <a:solidFill>
            <a:srgbClr val="F3F3F3"/>
          </a:solidFill>
        </p:spPr>
        <p:txBody>
          <a:bodyPr anchorCtr="0" anchor="t" bIns="91425" lIns="91425" rIns="91425" tIns="91425">
            <a:noAutofit/>
          </a:bodyPr>
          <a:lstStyle/>
          <a:p>
            <a:pPr lvl="0" rtl="0">
              <a:spcBef>
                <a:spcPts val="0"/>
              </a:spcBef>
              <a:buNone/>
            </a:pPr>
            <a:r>
              <a:t/>
            </a:r>
            <a:endParaRPr sz="1400">
              <a:solidFill>
                <a:schemeClr val="dk1"/>
              </a:solidFill>
            </a:endParaRPr>
          </a:p>
          <a:p>
            <a:pPr lvl="0" rtl="0">
              <a:spcBef>
                <a:spcPts val="0"/>
              </a:spcBef>
              <a:buNone/>
            </a:pPr>
            <a:r>
              <a:rPr lang="en" sz="1800">
                <a:solidFill>
                  <a:schemeClr val="dk1"/>
                </a:solidFill>
              </a:rPr>
              <a:t>Permaculture is </a:t>
            </a:r>
            <a:r>
              <a:rPr b="1" lang="en" sz="2000">
                <a:solidFill>
                  <a:schemeClr val="dk1"/>
                </a:solidFill>
              </a:rPr>
              <a:t>a body of knowledge,</a:t>
            </a:r>
            <a:r>
              <a:rPr b="1" lang="en" sz="1800">
                <a:solidFill>
                  <a:schemeClr val="dk1"/>
                </a:solidFill>
              </a:rPr>
              <a:t> </a:t>
            </a:r>
            <a:r>
              <a:rPr lang="en" sz="1800">
                <a:solidFill>
                  <a:schemeClr val="dk1"/>
                </a:solidFill>
              </a:rPr>
              <a:t>susceptible to learning &amp; teaching. But it is also a way of organizing knowledge, a </a:t>
            </a:r>
            <a:r>
              <a:rPr b="1" lang="en" sz="2000">
                <a:solidFill>
                  <a:schemeClr val="dk1"/>
                </a:solidFill>
              </a:rPr>
              <a:t>connecting system that integrates</a:t>
            </a:r>
            <a:r>
              <a:rPr b="1" lang="en" sz="1800">
                <a:solidFill>
                  <a:schemeClr val="dk1"/>
                </a:solidFill>
              </a:rPr>
              <a:t> </a:t>
            </a:r>
            <a:r>
              <a:rPr lang="en" sz="1800">
                <a:solidFill>
                  <a:schemeClr val="dk1"/>
                </a:solidFill>
              </a:rPr>
              <a:t>science, art, politics, anthropology, sociology, psychology, &amp; the diverse experiences &amp; resources available in any community.</a:t>
            </a:r>
          </a:p>
          <a:p>
            <a:pPr lvl="0" rtl="0">
              <a:spcBef>
                <a:spcPts val="0"/>
              </a:spcBef>
              <a:buNone/>
            </a:pPr>
            <a:r>
              <a:t/>
            </a:r>
            <a:endParaRPr sz="1800">
              <a:solidFill>
                <a:schemeClr val="dk1"/>
              </a:solidFill>
            </a:endParaRPr>
          </a:p>
          <a:p>
            <a:pPr lvl="0" rtl="0">
              <a:spcBef>
                <a:spcPts val="0"/>
              </a:spcBef>
              <a:buNone/>
            </a:pPr>
            <a:r>
              <a:rPr lang="en" sz="1800">
                <a:solidFill>
                  <a:schemeClr val="dk1"/>
                </a:solidFill>
              </a:rPr>
              <a:t>Permaculture is an ethical design system for creating human environments that are </a:t>
            </a:r>
            <a:r>
              <a:rPr b="1" lang="en" sz="2000">
                <a:solidFill>
                  <a:schemeClr val="dk1"/>
                </a:solidFill>
              </a:rPr>
              <a:t>ecologically sound &amp; economically viable.</a:t>
            </a:r>
            <a:r>
              <a:rPr lang="en" sz="1800">
                <a:solidFill>
                  <a:schemeClr val="dk1"/>
                </a:solidFill>
              </a:rPr>
              <a:t> Permaculture systems provide for their own needs, do not exploit or pollute, &amp; are therefore sustainable.</a:t>
            </a:r>
          </a:p>
          <a:p>
            <a:pPr lvl="0" rtl="0">
              <a:spcBef>
                <a:spcPts val="0"/>
              </a:spcBef>
              <a:buNone/>
            </a:pPr>
            <a:r>
              <a:t/>
            </a:r>
            <a:endParaRPr sz="1100">
              <a:solidFill>
                <a:schemeClr val="dk1"/>
              </a:solidFill>
              <a:latin typeface="Times New Roman"/>
              <a:ea typeface="Times New Roman"/>
              <a:cs typeface="Times New Roman"/>
              <a:sym typeface="Times New Roman"/>
            </a:endParaRPr>
          </a:p>
          <a:p>
            <a:pPr lvl="0" rtl="0">
              <a:spcBef>
                <a:spcPts val="0"/>
              </a:spcBef>
              <a:buNone/>
            </a:pPr>
            <a:r>
              <a:t/>
            </a:r>
            <a:endParaRPr sz="1100">
              <a:solidFill>
                <a:schemeClr val="dk1"/>
              </a:solidFill>
              <a:latin typeface="Times New Roman"/>
              <a:ea typeface="Times New Roman"/>
              <a:cs typeface="Times New Roman"/>
              <a:sym typeface="Times New Roman"/>
            </a:endParaRPr>
          </a:p>
          <a:p>
            <a:pPr lvl="0" rtl="0">
              <a:spcBef>
                <a:spcPts val="0"/>
              </a:spcBef>
              <a:buNone/>
            </a:pPr>
            <a:r>
              <a:t/>
            </a:r>
            <a:endParaRPr sz="110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0" y="0"/>
            <a:ext cx="9144001" cy="5715000"/>
          </a:xfrm>
          <a:prstGeom prst="rect">
            <a:avLst/>
          </a:prstGeom>
          <a:noFill/>
          <a:ln>
            <a:noFill/>
          </a:ln>
        </p:spPr>
      </p:pic>
      <p:sp>
        <p:nvSpPr>
          <p:cNvPr id="63" name="Shape 63"/>
          <p:cNvSpPr txBox="1"/>
          <p:nvPr>
            <p:ph type="title"/>
          </p:nvPr>
        </p:nvSpPr>
        <p:spPr>
          <a:xfrm>
            <a:off x="51175" y="209950"/>
            <a:ext cx="2211600" cy="548099"/>
          </a:xfrm>
          <a:prstGeom prst="rect">
            <a:avLst/>
          </a:prstGeom>
        </p:spPr>
        <p:txBody>
          <a:bodyPr anchorCtr="0" anchor="b" bIns="91425" lIns="91425" rIns="91425" tIns="91425">
            <a:noAutofit/>
          </a:bodyPr>
          <a:lstStyle/>
          <a:p>
            <a:pPr>
              <a:spcBef>
                <a:spcPts val="0"/>
              </a:spcBef>
              <a:buNone/>
            </a:pPr>
            <a:r>
              <a:rPr lang="en" sz="2000">
                <a:solidFill>
                  <a:srgbClr val="000000"/>
                </a:solidFill>
              </a:rPr>
              <a:t>Permaculture Principles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457200" y="152396"/>
            <a:ext cx="8229600" cy="631500"/>
          </a:xfrm>
          <a:prstGeom prst="rect">
            <a:avLst/>
          </a:prstGeom>
        </p:spPr>
        <p:txBody>
          <a:bodyPr anchorCtr="0" anchor="b" bIns="91425" lIns="91425" rIns="91425" tIns="91425">
            <a:noAutofit/>
          </a:bodyPr>
          <a:lstStyle/>
          <a:p>
            <a:pPr>
              <a:spcBef>
                <a:spcPts val="0"/>
              </a:spcBef>
              <a:buNone/>
            </a:pPr>
            <a:r>
              <a:rPr lang="en" sz="2400"/>
              <a:t>Permaculture Design Applications: Economics</a:t>
            </a:r>
          </a:p>
        </p:txBody>
      </p:sp>
      <p:sp>
        <p:nvSpPr>
          <p:cNvPr id="69" name="Shape 69"/>
          <p:cNvSpPr txBox="1"/>
          <p:nvPr>
            <p:ph idx="1" type="body"/>
          </p:nvPr>
        </p:nvSpPr>
        <p:spPr>
          <a:xfrm>
            <a:off x="457200" y="1197000"/>
            <a:ext cx="8229600" cy="4205999"/>
          </a:xfrm>
          <a:prstGeom prst="rect">
            <a:avLst/>
          </a:prstGeom>
          <a:solidFill>
            <a:srgbClr val="F3F3F3"/>
          </a:solidFill>
        </p:spPr>
        <p:txBody>
          <a:bodyPr anchorCtr="0" anchor="t" bIns="91425" lIns="91425" rIns="91425" tIns="91425">
            <a:noAutofit/>
          </a:bodyPr>
          <a:lstStyle/>
          <a:p>
            <a:pPr rtl="0">
              <a:spcBef>
                <a:spcPts val="0"/>
              </a:spcBef>
              <a:buNone/>
            </a:pPr>
            <a:r>
              <a:rPr lang="en" sz="1600">
                <a:solidFill>
                  <a:srgbClr val="000000"/>
                </a:solidFill>
              </a:rPr>
              <a:t>“Financial Permaculture” is the design and management of business and monetary systems that </a:t>
            </a:r>
            <a:r>
              <a:rPr b="1" lang="en" sz="1800">
                <a:solidFill>
                  <a:srgbClr val="000000"/>
                </a:solidFill>
              </a:rPr>
              <a:t>increase ecological health while meeting human needs.</a:t>
            </a:r>
            <a:r>
              <a:rPr lang="en" sz="1600">
                <a:solidFill>
                  <a:srgbClr val="000000"/>
                </a:solidFill>
              </a:rPr>
              <a:t> Creating a Financial Permaculture is a design endeavor towards </a:t>
            </a:r>
            <a:r>
              <a:rPr b="1" lang="en" sz="1800">
                <a:solidFill>
                  <a:srgbClr val="000000"/>
                </a:solidFill>
              </a:rPr>
              <a:t>circulating money locally,</a:t>
            </a:r>
            <a:r>
              <a:rPr lang="en" sz="1600">
                <a:solidFill>
                  <a:srgbClr val="000000"/>
                </a:solidFill>
              </a:rPr>
              <a:t> and finding innovative ways to promote </a:t>
            </a:r>
            <a:r>
              <a:rPr b="1" lang="en" sz="1800">
                <a:solidFill>
                  <a:srgbClr val="000000"/>
                </a:solidFill>
              </a:rPr>
              <a:t>trading and exchange systems that align with ecological patterns </a:t>
            </a:r>
            <a:r>
              <a:rPr lang="en" sz="1600">
                <a:solidFill>
                  <a:srgbClr val="000000"/>
                </a:solidFill>
              </a:rPr>
              <a:t>and boundaries.It is </a:t>
            </a:r>
            <a:r>
              <a:rPr b="1" lang="en" sz="1800">
                <a:solidFill>
                  <a:srgbClr val="000000"/>
                </a:solidFill>
              </a:rPr>
              <a:t>devoid of the notions of debt and credit</a:t>
            </a:r>
            <a:r>
              <a:rPr lang="en" sz="1600">
                <a:solidFill>
                  <a:srgbClr val="000000"/>
                </a:solidFill>
              </a:rPr>
              <a:t> which riddle modern human culture and which are entirely absent from the wilderness.</a:t>
            </a:r>
          </a:p>
          <a:p>
            <a:pPr rtl="0">
              <a:spcBef>
                <a:spcPts val="0"/>
              </a:spcBef>
              <a:buNone/>
            </a:pPr>
            <a:r>
              <a:t/>
            </a:r>
            <a:endParaRPr sz="1600">
              <a:solidFill>
                <a:srgbClr val="000000"/>
              </a:solidFill>
            </a:endParaRPr>
          </a:p>
          <a:p>
            <a:pPr lvl="0" rtl="0">
              <a:lnSpc>
                <a:spcPct val="122727"/>
              </a:lnSpc>
              <a:spcBef>
                <a:spcPts val="0"/>
              </a:spcBef>
              <a:buClr>
                <a:schemeClr val="dk1"/>
              </a:buClr>
              <a:buSzPct val="68750"/>
              <a:buFont typeface="Arial"/>
              <a:buNone/>
            </a:pPr>
            <a:r>
              <a:rPr lang="en" sz="1600">
                <a:solidFill>
                  <a:srgbClr val="000000"/>
                </a:solidFill>
              </a:rPr>
              <a:t>Financial Permaculture Institute’s Design Principles</a:t>
            </a:r>
          </a:p>
          <a:p>
            <a:pPr indent="-330200" lvl="0" marL="457200" rtl="0">
              <a:lnSpc>
                <a:spcPct val="122727"/>
              </a:lnSpc>
              <a:spcBef>
                <a:spcPts val="0"/>
              </a:spcBef>
              <a:buClr>
                <a:srgbClr val="000000"/>
              </a:buClr>
              <a:buSzPct val="100000"/>
              <a:buFont typeface="Arial"/>
              <a:buAutoNum type="arabicPeriod"/>
            </a:pPr>
            <a:r>
              <a:rPr lang="en" sz="1600">
                <a:solidFill>
                  <a:srgbClr val="000000"/>
                </a:solidFill>
              </a:rPr>
              <a:t>Decentralization is better than centralization</a:t>
            </a:r>
          </a:p>
          <a:p>
            <a:pPr indent="-330200" lvl="0" marL="457200" rtl="0">
              <a:lnSpc>
                <a:spcPct val="122727"/>
              </a:lnSpc>
              <a:spcBef>
                <a:spcPts val="0"/>
              </a:spcBef>
              <a:buClr>
                <a:srgbClr val="000000"/>
              </a:buClr>
              <a:buSzPct val="100000"/>
              <a:buFont typeface="Arial"/>
              <a:buAutoNum type="arabicPeriod"/>
            </a:pPr>
            <a:r>
              <a:rPr lang="en" sz="1600">
                <a:solidFill>
                  <a:srgbClr val="000000"/>
                </a:solidFill>
              </a:rPr>
              <a:t>Participatory design is true democracy</a:t>
            </a:r>
          </a:p>
          <a:p>
            <a:pPr indent="-330200" lvl="0" marL="457200" rtl="0">
              <a:lnSpc>
                <a:spcPct val="122727"/>
              </a:lnSpc>
              <a:spcBef>
                <a:spcPts val="0"/>
              </a:spcBef>
              <a:buClr>
                <a:srgbClr val="000000"/>
              </a:buClr>
              <a:buSzPct val="100000"/>
              <a:buFont typeface="Arial"/>
              <a:buAutoNum type="arabicPeriod"/>
            </a:pPr>
            <a:r>
              <a:rPr lang="en" sz="1600">
                <a:solidFill>
                  <a:srgbClr val="000000"/>
                </a:solidFill>
              </a:rPr>
              <a:t>Land based businesses that use permaculture as a foundation of their design</a:t>
            </a:r>
          </a:p>
          <a:p>
            <a:pPr indent="-330200" lvl="0" marL="457200" rtl="0">
              <a:lnSpc>
                <a:spcPct val="122727"/>
              </a:lnSpc>
              <a:spcBef>
                <a:spcPts val="0"/>
              </a:spcBef>
              <a:buClr>
                <a:srgbClr val="000000"/>
              </a:buClr>
              <a:buSzPct val="100000"/>
              <a:buFont typeface="Arial"/>
              <a:buAutoNum type="arabicPeriod"/>
            </a:pPr>
            <a:r>
              <a:rPr lang="en" sz="1600">
                <a:solidFill>
                  <a:srgbClr val="000000"/>
                </a:solidFill>
              </a:rPr>
              <a:t>Financial Intimacy creates closely knit and resilience communities</a:t>
            </a:r>
          </a:p>
          <a:p>
            <a:pPr rtl="0">
              <a:lnSpc>
                <a:spcPct val="122727"/>
              </a:lnSpc>
              <a:spcBef>
                <a:spcPts val="0"/>
              </a:spcBef>
              <a:buNone/>
            </a:pPr>
            <a:r>
              <a:t/>
            </a:r>
            <a:endParaRPr sz="1600">
              <a:solidFill>
                <a:srgbClr val="000000"/>
              </a:solidFill>
            </a:endParaRPr>
          </a:p>
          <a:p>
            <a:pPr lvl="0" rtl="0">
              <a:lnSpc>
                <a:spcPct val="122727"/>
              </a:lnSpc>
              <a:spcBef>
                <a:spcPts val="0"/>
              </a:spcBef>
              <a:buNone/>
            </a:pPr>
            <a:r>
              <a:t/>
            </a:r>
            <a:endParaRPr sz="1600">
              <a:solidFill>
                <a:srgbClr val="000000"/>
              </a:solidFill>
            </a:endParaRPr>
          </a:p>
          <a:p>
            <a:pPr>
              <a:spcBef>
                <a:spcPts val="0"/>
              </a:spcBef>
              <a:buNone/>
            </a:pPr>
            <a:r>
              <a:t/>
            </a:r>
            <a:endParaRPr sz="1100">
              <a:solidFill>
                <a:schemeClr val="dk1"/>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200550" y="187800"/>
            <a:ext cx="8742899" cy="631500"/>
          </a:xfrm>
          <a:prstGeom prst="rect">
            <a:avLst/>
          </a:prstGeom>
        </p:spPr>
        <p:txBody>
          <a:bodyPr anchorCtr="0" anchor="b" bIns="91425" lIns="91425" rIns="91425" tIns="91425">
            <a:noAutofit/>
          </a:bodyPr>
          <a:lstStyle/>
          <a:p>
            <a:pPr lvl="0" rtl="0">
              <a:spcBef>
                <a:spcPts val="0"/>
              </a:spcBef>
              <a:buNone/>
            </a:pPr>
            <a:r>
              <a:rPr lang="en" sz="2200"/>
              <a:t>Permaculture Design Applications: Food and Climate Change</a:t>
            </a:r>
          </a:p>
        </p:txBody>
      </p:sp>
      <p:sp>
        <p:nvSpPr>
          <p:cNvPr id="75" name="Shape 75"/>
          <p:cNvSpPr txBox="1"/>
          <p:nvPr>
            <p:ph idx="1" type="body"/>
          </p:nvPr>
        </p:nvSpPr>
        <p:spPr>
          <a:xfrm>
            <a:off x="457200" y="953000"/>
            <a:ext cx="8229600" cy="4518000"/>
          </a:xfrm>
          <a:prstGeom prst="rect">
            <a:avLst/>
          </a:prstGeom>
          <a:solidFill>
            <a:srgbClr val="F3F3F3"/>
          </a:solidFill>
        </p:spPr>
        <p:txBody>
          <a:bodyPr anchorCtr="0" anchor="t" bIns="91425" lIns="91425" rIns="91425" tIns="91425">
            <a:noAutofit/>
          </a:bodyPr>
          <a:lstStyle/>
          <a:p>
            <a:pPr rtl="0">
              <a:lnSpc>
                <a:spcPct val="122727"/>
              </a:lnSpc>
              <a:spcBef>
                <a:spcPts val="0"/>
              </a:spcBef>
              <a:buNone/>
            </a:pPr>
            <a:r>
              <a:rPr b="1" lang="en" sz="1800">
                <a:solidFill>
                  <a:srgbClr val="000000"/>
                </a:solidFill>
              </a:rPr>
              <a:t>Food Forests and More...</a:t>
            </a:r>
          </a:p>
          <a:p>
            <a:pPr rtl="0">
              <a:lnSpc>
                <a:spcPct val="122727"/>
              </a:lnSpc>
              <a:spcBef>
                <a:spcPts val="0"/>
              </a:spcBef>
              <a:buNone/>
            </a:pPr>
            <a:r>
              <a:t/>
            </a:r>
            <a:endParaRPr sz="1600">
              <a:solidFill>
                <a:srgbClr val="000000"/>
              </a:solidFill>
            </a:endParaRPr>
          </a:p>
          <a:p>
            <a:pPr rtl="0">
              <a:lnSpc>
                <a:spcPct val="122727"/>
              </a:lnSpc>
              <a:spcBef>
                <a:spcPts val="0"/>
              </a:spcBef>
              <a:buNone/>
            </a:pPr>
            <a:r>
              <a:rPr lang="en" sz="1600">
                <a:solidFill>
                  <a:srgbClr val="000000"/>
                </a:solidFill>
              </a:rPr>
              <a:t>Biotechnologists firmly believe that humanity’s ‘salvation’ lies in them ‘engineering’ staple crops through genetic modification to provide all our needs </a:t>
            </a:r>
            <a:r>
              <a:rPr lang="en" sz="1600">
                <a:solidFill>
                  <a:srgbClr val="000000"/>
                </a:solidFill>
                <a:hlinkClick r:id="rId3"/>
              </a:rPr>
              <a:t>and save humanity from starvation</a:t>
            </a:r>
            <a:r>
              <a:rPr lang="en" sz="1600">
                <a:solidFill>
                  <a:srgbClr val="000000"/>
                </a:solidFill>
              </a:rPr>
              <a:t>.</a:t>
            </a:r>
          </a:p>
          <a:p>
            <a:pPr lvl="0" rtl="0">
              <a:lnSpc>
                <a:spcPct val="122727"/>
              </a:lnSpc>
              <a:spcBef>
                <a:spcPts val="0"/>
              </a:spcBef>
              <a:buNone/>
            </a:pPr>
            <a:r>
              <a:t/>
            </a:r>
            <a:endParaRPr sz="1600">
              <a:solidFill>
                <a:srgbClr val="000000"/>
              </a:solidFill>
            </a:endParaRPr>
          </a:p>
          <a:p>
            <a:pPr lvl="0" rtl="0">
              <a:lnSpc>
                <a:spcPct val="136363"/>
              </a:lnSpc>
              <a:spcBef>
                <a:spcPts val="0"/>
              </a:spcBef>
              <a:spcAft>
                <a:spcPts val="800"/>
              </a:spcAft>
              <a:buClr>
                <a:schemeClr val="dk1"/>
              </a:buClr>
              <a:buSzPct val="68750"/>
              <a:buFont typeface="Arial"/>
              <a:buNone/>
            </a:pPr>
            <a:r>
              <a:rPr lang="en" sz="1600">
                <a:solidFill>
                  <a:srgbClr val="000000"/>
                </a:solidFill>
              </a:rPr>
              <a:t>By understanding how forests grow and sustain themselves without human intervention, we can learn from Nature, copy the systems and patterns to model our own forests — ones filled with trees and plants that produce food we can eat. </a:t>
            </a:r>
          </a:p>
          <a:p>
            <a:pPr lvl="0" rtl="0">
              <a:lnSpc>
                <a:spcPct val="136363"/>
              </a:lnSpc>
              <a:spcBef>
                <a:spcPts val="0"/>
              </a:spcBef>
              <a:spcAft>
                <a:spcPts val="800"/>
              </a:spcAft>
              <a:buClr>
                <a:schemeClr val="dk1"/>
              </a:buClr>
              <a:buFont typeface="Arial"/>
              <a:buNone/>
            </a:pPr>
            <a:r>
              <a:t/>
            </a:r>
            <a:endParaRPr sz="1600">
              <a:solidFill>
                <a:srgbClr val="000000"/>
              </a:solidFill>
            </a:endParaRPr>
          </a:p>
          <a:p>
            <a:pPr lvl="0" rtl="0">
              <a:lnSpc>
                <a:spcPct val="136363"/>
              </a:lnSpc>
              <a:spcBef>
                <a:spcPts val="0"/>
              </a:spcBef>
              <a:spcAft>
                <a:spcPts val="800"/>
              </a:spcAft>
              <a:buClr>
                <a:schemeClr val="dk1"/>
              </a:buClr>
              <a:buSzPct val="68750"/>
              <a:buFont typeface="Arial"/>
              <a:buNone/>
            </a:pPr>
            <a:r>
              <a:rPr lang="en" sz="1600">
                <a:solidFill>
                  <a:srgbClr val="000000"/>
                </a:solidFill>
              </a:rPr>
              <a:t>Real forests don’t need any work, they self-maintain — no pesticides, herbicides, weeding, crop rotation, mowing or digging. Food forests don’t need any of this either! Less work, more food, all natural! Why would you do anything else?</a:t>
            </a:r>
          </a:p>
          <a:p>
            <a:pPr rtl="0">
              <a:lnSpc>
                <a:spcPct val="122727"/>
              </a:lnSpc>
              <a:spcBef>
                <a:spcPts val="0"/>
              </a:spcBef>
              <a:buNone/>
            </a:pPr>
            <a:r>
              <a:t/>
            </a:r>
            <a:endParaRPr sz="1100">
              <a:solidFill>
                <a:srgbClr val="333333"/>
              </a:solidFill>
            </a:endParaRPr>
          </a:p>
          <a:p>
            <a:pPr rtl="0">
              <a:lnSpc>
                <a:spcPct val="122727"/>
              </a:lnSpc>
              <a:spcBef>
                <a:spcPts val="0"/>
              </a:spcBef>
              <a:buNone/>
            </a:pPr>
            <a:r>
              <a:t/>
            </a:r>
            <a:endParaRPr sz="1600">
              <a:solidFill>
                <a:srgbClr val="000000"/>
              </a:solidFill>
            </a:endParaRPr>
          </a:p>
          <a:p>
            <a:pPr lvl="0" rtl="0">
              <a:lnSpc>
                <a:spcPct val="122727"/>
              </a:lnSpc>
              <a:spcBef>
                <a:spcPts val="0"/>
              </a:spcBef>
              <a:buNone/>
            </a:pPr>
            <a:r>
              <a:t/>
            </a:r>
            <a:endParaRPr sz="1600">
              <a:solidFill>
                <a:srgbClr val="000000"/>
              </a:solidFill>
            </a:endParaRPr>
          </a:p>
          <a:p>
            <a:pPr lvl="0" rtl="0">
              <a:lnSpc>
                <a:spcPct val="122727"/>
              </a:lnSpc>
              <a:spcBef>
                <a:spcPts val="0"/>
              </a:spcBef>
              <a:buNone/>
            </a:pPr>
            <a:r>
              <a:t/>
            </a:r>
            <a:endParaRPr sz="1600">
              <a:solidFill>
                <a:srgbClr val="000000"/>
              </a:solidFill>
            </a:endParaRPr>
          </a:p>
          <a:p>
            <a:pPr lvl="0" rtl="0">
              <a:lnSpc>
                <a:spcPct val="122727"/>
              </a:lnSpc>
              <a:spcBef>
                <a:spcPts val="0"/>
              </a:spcBef>
              <a:buNone/>
            </a:pPr>
            <a:r>
              <a:t/>
            </a:r>
            <a:endParaRPr sz="1600">
              <a:solidFill>
                <a:srgbClr val="000000"/>
              </a:solidFill>
            </a:endParaRPr>
          </a:p>
          <a:p>
            <a:pPr lvl="0" rtl="0">
              <a:spcBef>
                <a:spcPts val="0"/>
              </a:spcBef>
              <a:buNone/>
            </a:pPr>
            <a:r>
              <a:t/>
            </a:r>
            <a:endParaRPr sz="1100">
              <a:solidFill>
                <a:schemeClr val="dk1"/>
              </a:solidFil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4358819" y="0"/>
            <a:ext cx="4785179" cy="3588877"/>
          </a:xfrm>
          <a:prstGeom prst="rect">
            <a:avLst/>
          </a:prstGeom>
          <a:noFill/>
          <a:ln>
            <a:noFill/>
          </a:ln>
        </p:spPr>
      </p:pic>
      <p:sp>
        <p:nvSpPr>
          <p:cNvPr id="81" name="Shape 81"/>
          <p:cNvSpPr txBox="1"/>
          <p:nvPr>
            <p:ph idx="1" type="body"/>
          </p:nvPr>
        </p:nvSpPr>
        <p:spPr>
          <a:xfrm>
            <a:off x="4890925" y="3512400"/>
            <a:ext cx="4253100" cy="22026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rPr lang="en"/>
              <a:t>What if our gardens at </a:t>
            </a:r>
          </a:p>
          <a:p>
            <a:pPr rtl="0">
              <a:spcBef>
                <a:spcPts val="0"/>
              </a:spcBef>
              <a:buNone/>
            </a:pPr>
            <a:r>
              <a:rPr lang="en"/>
              <a:t>AP looked like this? </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sz="1800"/>
          </a:p>
          <a:p>
            <a:pPr>
              <a:spcBef>
                <a:spcPts val="0"/>
              </a:spcBef>
              <a:buNone/>
            </a:pPr>
            <a:r>
              <a:t/>
            </a:r>
            <a:endParaRPr sz="1800"/>
          </a:p>
        </p:txBody>
      </p:sp>
      <p:pic>
        <p:nvPicPr>
          <p:cNvPr id="82" name="Shape 82"/>
          <p:cNvPicPr preferRelativeResize="0"/>
          <p:nvPr/>
        </p:nvPicPr>
        <p:blipFill>
          <a:blip r:embed="rId4">
            <a:alphaModFix/>
          </a:blip>
          <a:stretch>
            <a:fillRect/>
          </a:stretch>
        </p:blipFill>
        <p:spPr>
          <a:xfrm>
            <a:off x="0" y="2481549"/>
            <a:ext cx="4890925" cy="3233450"/>
          </a:xfrm>
          <a:prstGeom prst="rect">
            <a:avLst/>
          </a:prstGeom>
          <a:noFill/>
          <a:ln>
            <a:noFill/>
          </a:ln>
        </p:spPr>
      </p:pic>
      <p:pic>
        <p:nvPicPr>
          <p:cNvPr id="83" name="Shape 83"/>
          <p:cNvPicPr preferRelativeResize="0"/>
          <p:nvPr/>
        </p:nvPicPr>
        <p:blipFill rotWithShape="1">
          <a:blip r:embed="rId5">
            <a:alphaModFix/>
          </a:blip>
          <a:srcRect b="0" l="0" r="0" t="17938"/>
          <a:stretch/>
        </p:blipFill>
        <p:spPr>
          <a:xfrm>
            <a:off x="0" y="0"/>
            <a:ext cx="4358825" cy="24815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